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media/image1.png" ContentType="image/png"/>
  <Override PartName="/ppt/media/image7.jpeg" ContentType="image/jpeg"/>
  <Override PartName="/ppt/media/image2.png" ContentType="image/png"/>
  <Override PartName="/ppt/media/image3.png" ContentType="image/png"/>
  <Override PartName="/ppt/media/image4.png" ContentType="image/png"/>
  <Override PartName="/ppt/media/image6.jpeg" ContentType="image/jpeg"/>
  <Override PartName="/ppt/media/image5.jpeg" ContentType="image/jpeg"/>
  <Override PartName="/ppt/media/image8.jpeg" ContentType="image/jpeg"/>
  <Override PartName="/ppt/media/image9.jpeg" ContentType="image/jpeg"/>
  <Override PartName="/ppt/media/image10.png" ContentType="image/png"/>
  <Override PartName="/ppt/media/image11.jpeg" ContentType="image/jpeg"/>
  <Override PartName="/ppt/media/image12.jpeg" ContentType="image/jpeg"/>
  <Override PartName="/ppt/media/image13.jpeg" ContentType="image/jpeg"/>
  <Override PartName="/ppt/media/image19.png" ContentType="image/png"/>
  <Override PartName="/ppt/media/image14.jpeg" ContentType="image/jpeg"/>
  <Override PartName="/ppt/media/image15.jpeg" ContentType="image/jpeg"/>
  <Override PartName="/ppt/media/image16.jpeg" ContentType="image/jpeg"/>
  <Override PartName="/ppt/media/image17.png" ContentType="image/png"/>
  <Override PartName="/ppt/media/image18.png" ContentType="image/png"/>
  <Override PartName="/ppt/media/image20.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p:notesSz cx="6742112" cy="987266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de-DE" sz="1800" spc="-1" strike="noStrike">
                <a:solidFill>
                  <a:srgbClr val="000000"/>
                </a:solidFill>
                <a:latin typeface="Georgia"/>
              </a:rPr>
              <a:t>Folie mittels Klicken verschieben</a:t>
            </a:r>
            <a:endParaRPr b="0" lang="de-DE" sz="1800" spc="-1" strike="noStrike">
              <a:solidFill>
                <a:srgbClr val="000000"/>
              </a:solidFill>
              <a:latin typeface="Georgia"/>
            </a:endParaRPr>
          </a:p>
        </p:txBody>
      </p:sp>
      <p:sp>
        <p:nvSpPr>
          <p:cNvPr id="105" name="PlaceHolder 2"/>
          <p:cNvSpPr>
            <a:spLocks noGrp="1"/>
          </p:cNvSpPr>
          <p:nvPr>
            <p:ph type="body"/>
          </p:nvPr>
        </p:nvSpPr>
        <p:spPr>
          <a:xfrm>
            <a:off x="756000" y="5078520"/>
            <a:ext cx="6047640" cy="4811040"/>
          </a:xfrm>
          <a:prstGeom prst="rect">
            <a:avLst/>
          </a:prstGeom>
        </p:spPr>
        <p:txBody>
          <a:bodyPr lIns="0" rIns="0" tIns="0" bIns="0">
            <a:noAutofit/>
          </a:bodyPr>
          <a:p>
            <a:r>
              <a:rPr b="0" lang="de-DE" sz="2000" spc="-1" strike="noStrike">
                <a:latin typeface="Arial"/>
              </a:rPr>
              <a:t>Format der Notizen mittels Klicken bearbeiten</a:t>
            </a:r>
            <a:endParaRPr b="0" lang="de-DE" sz="2000" spc="-1" strike="noStrike">
              <a:latin typeface="Arial"/>
            </a:endParaRPr>
          </a:p>
        </p:txBody>
      </p:sp>
      <p:sp>
        <p:nvSpPr>
          <p:cNvPr id="106" name="PlaceHolder 3"/>
          <p:cNvSpPr>
            <a:spLocks noGrp="1"/>
          </p:cNvSpPr>
          <p:nvPr>
            <p:ph type="hdr"/>
          </p:nvPr>
        </p:nvSpPr>
        <p:spPr>
          <a:xfrm>
            <a:off x="0" y="0"/>
            <a:ext cx="3280680" cy="534240"/>
          </a:xfrm>
          <a:prstGeom prst="rect">
            <a:avLst/>
          </a:prstGeom>
        </p:spPr>
        <p:txBody>
          <a:bodyPr lIns="0" rIns="0" tIns="0" bIns="0">
            <a:noAutofit/>
          </a:bodyPr>
          <a:p>
            <a:r>
              <a:rPr b="0" lang="de-DE" sz="1400" spc="-1" strike="noStrike">
                <a:latin typeface="Times New Roman"/>
              </a:rPr>
              <a:t>&lt;Kopfzeile&gt;</a:t>
            </a:r>
            <a:endParaRPr b="0" lang="de-DE" sz="1400" spc="-1" strike="noStrike">
              <a:latin typeface="Times New Roman"/>
            </a:endParaRPr>
          </a:p>
        </p:txBody>
      </p:sp>
      <p:sp>
        <p:nvSpPr>
          <p:cNvPr id="107" name="PlaceHolder 4"/>
          <p:cNvSpPr>
            <a:spLocks noGrp="1"/>
          </p:cNvSpPr>
          <p:nvPr>
            <p:ph type="dt"/>
          </p:nvPr>
        </p:nvSpPr>
        <p:spPr>
          <a:xfrm>
            <a:off x="4278960" y="0"/>
            <a:ext cx="3280680" cy="534240"/>
          </a:xfrm>
          <a:prstGeom prst="rect">
            <a:avLst/>
          </a:prstGeom>
        </p:spPr>
        <p:txBody>
          <a:bodyPr lIns="0" rIns="0" tIns="0" bIns="0">
            <a:noAutofit/>
          </a:bodyPr>
          <a:p>
            <a:pPr algn="r"/>
            <a:r>
              <a:rPr b="0" lang="de-DE" sz="1400" spc="-1" strike="noStrike">
                <a:latin typeface="Times New Roman"/>
              </a:rPr>
              <a:t>&lt;Datum/Uhrzeit&gt;</a:t>
            </a:r>
            <a:endParaRPr b="0" lang="de-DE" sz="1400" spc="-1" strike="noStrike">
              <a:latin typeface="Times New Roman"/>
            </a:endParaRPr>
          </a:p>
        </p:txBody>
      </p:sp>
      <p:sp>
        <p:nvSpPr>
          <p:cNvPr id="108" name="PlaceHolder 5"/>
          <p:cNvSpPr>
            <a:spLocks noGrp="1"/>
          </p:cNvSpPr>
          <p:nvPr>
            <p:ph type="ftr"/>
          </p:nvPr>
        </p:nvSpPr>
        <p:spPr>
          <a:xfrm>
            <a:off x="0" y="10157400"/>
            <a:ext cx="3280680" cy="534240"/>
          </a:xfrm>
          <a:prstGeom prst="rect">
            <a:avLst/>
          </a:prstGeom>
        </p:spPr>
        <p:txBody>
          <a:bodyPr lIns="0" rIns="0" tIns="0" bIns="0" anchor="b">
            <a:noAutofit/>
          </a:bodyPr>
          <a:p>
            <a:r>
              <a:rPr b="0" lang="de-DE" sz="1400" spc="-1" strike="noStrike">
                <a:latin typeface="Times New Roman"/>
              </a:rPr>
              <a:t>&lt;Fußzeile&gt;</a:t>
            </a:r>
            <a:endParaRPr b="0" lang="de-DE" sz="1400" spc="-1" strike="noStrike">
              <a:latin typeface="Times New Roman"/>
            </a:endParaRPr>
          </a:p>
        </p:txBody>
      </p:sp>
      <p:sp>
        <p:nvSpPr>
          <p:cNvPr id="109"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B06FED6E-B4C6-4B9D-85F2-2B1B48028767}" type="slidenum">
              <a:rPr b="0" lang="de-DE" sz="1400" spc="-1" strike="noStrike">
                <a:latin typeface="Times New Roman"/>
              </a:rPr>
              <a:t>&lt;Foliennummer&gt;</a:t>
            </a:fld>
            <a:endParaRPr b="0" lang="de-D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Img"/>
          </p:nvPr>
        </p:nvSpPr>
        <p:spPr>
          <a:xfrm>
            <a:off x="901800" y="739800"/>
            <a:ext cx="4938480" cy="3703320"/>
          </a:xfrm>
          <a:prstGeom prst="rect">
            <a:avLst/>
          </a:prstGeom>
        </p:spPr>
      </p:sp>
      <p:sp>
        <p:nvSpPr>
          <p:cNvPr id="475" name="PlaceHolder 2"/>
          <p:cNvSpPr>
            <a:spLocks noGrp="1"/>
          </p:cNvSpPr>
          <p:nvPr>
            <p:ph type="body"/>
          </p:nvPr>
        </p:nvSpPr>
        <p:spPr>
          <a:xfrm>
            <a:off x="371520" y="4935600"/>
            <a:ext cx="6070320" cy="4297320"/>
          </a:xfrm>
          <a:prstGeom prst="rect">
            <a:avLst/>
          </a:prstGeom>
        </p:spPr>
        <p:txBody>
          <a:bodyPr lIns="90360" rIns="90360" tIns="45360" bIns="45360">
            <a:noAutofit/>
          </a:bodyPr>
          <a:p>
            <a:endParaRPr b="0" lang="de-DE" sz="2000" spc="-1" strike="noStrike">
              <a:latin typeface="Arial"/>
            </a:endParaRPr>
          </a:p>
        </p:txBody>
      </p:sp>
      <p:sp>
        <p:nvSpPr>
          <p:cNvPr id="476"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13A7F8EF-FB20-4C56-8EBF-E936E6F75875}" type="slidenum">
              <a:rPr b="0" lang="de-DE" sz="1200" spc="-1" strike="noStrike">
                <a:solidFill>
                  <a:srgbClr val="000000"/>
                </a:solidFill>
                <a:latin typeface="+mn-lt"/>
                <a:ea typeface="+mn-ea"/>
              </a:rPr>
              <a:t>30</a:t>
            </a:fld>
            <a:endParaRPr b="0" lang="de-DE"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PlaceHolder 1"/>
          <p:cNvSpPr>
            <a:spLocks noGrp="1"/>
          </p:cNvSpPr>
          <p:nvPr>
            <p:ph type="sldImg"/>
          </p:nvPr>
        </p:nvSpPr>
        <p:spPr>
          <a:xfrm>
            <a:off x="888840" y="568440"/>
            <a:ext cx="4963680" cy="3722400"/>
          </a:xfrm>
          <a:prstGeom prst="rect">
            <a:avLst/>
          </a:prstGeom>
        </p:spPr>
      </p:sp>
      <p:sp>
        <p:nvSpPr>
          <p:cNvPr id="502"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E7390425-4C00-4D37-8EF4-D898E4BCCE6C}" type="slidenum">
              <a:rPr b="0" lang="de-DE" sz="1200" spc="-1" strike="noStrike">
                <a:solidFill>
                  <a:srgbClr val="000000"/>
                </a:solidFill>
                <a:latin typeface="+mn-lt"/>
                <a:ea typeface="+mn-ea"/>
              </a:rPr>
              <a:t>30</a:t>
            </a:fld>
            <a:endParaRPr b="0" lang="de-DE" sz="1200" spc="-1" strike="noStrike">
              <a:latin typeface="Times New Roman"/>
            </a:endParaRPr>
          </a:p>
        </p:txBody>
      </p:sp>
      <p:sp>
        <p:nvSpPr>
          <p:cNvPr id="503" name="PlaceHolder 2"/>
          <p:cNvSpPr>
            <a:spLocks noGrp="1"/>
          </p:cNvSpPr>
          <p:nvPr>
            <p:ph type="body"/>
          </p:nvPr>
        </p:nvSpPr>
        <p:spPr>
          <a:xfrm>
            <a:off x="371520" y="4721400"/>
            <a:ext cx="6070320" cy="4654800"/>
          </a:xfrm>
          <a:prstGeom prst="rect">
            <a:avLst/>
          </a:prstGeom>
        </p:spPr>
        <p:txBody>
          <a:bodyPr lIns="90360" rIns="90360" tIns="45360" bIns="45360">
            <a:noAutofit/>
          </a:bodyPr>
          <a:p>
            <a:pPr marL="279000" indent="-169200">
              <a:lnSpc>
                <a:spcPct val="100000"/>
              </a:lnSpc>
              <a:buClr>
                <a:srgbClr val="000000"/>
              </a:buClr>
              <a:buFont typeface="Arial"/>
              <a:buChar char="•"/>
            </a:pPr>
            <a:r>
              <a:rPr b="0" lang="de-DE" sz="1050" spc="-1" strike="noStrike">
                <a:latin typeface="Arial"/>
              </a:rPr>
              <a:t>Die Realschule ist eine leistungsstarke Schulart. Sie vermittelt </a:t>
            </a:r>
            <a:r>
              <a:rPr b="1" lang="de-DE" sz="1050" spc="-1" strike="noStrike">
                <a:latin typeface="Arial"/>
              </a:rPr>
              <a:t>vorrangig eine erweiterte allgemeine</a:t>
            </a:r>
            <a:r>
              <a:rPr b="0" lang="de-DE" sz="1050" spc="-1" strike="noStrike">
                <a:latin typeface="Arial"/>
              </a:rPr>
              <a:t>, </a:t>
            </a:r>
            <a:r>
              <a:rPr b="1" lang="de-DE" sz="1050" spc="-1" strike="noStrike">
                <a:latin typeface="Arial"/>
              </a:rPr>
              <a:t>aber auch eine grundlegende Bildung</a:t>
            </a:r>
            <a:r>
              <a:rPr b="0" lang="de-DE" sz="1050" spc="-1" strike="noStrike">
                <a:latin typeface="Arial"/>
              </a:rPr>
              <a:t>, die sich an lebensnahen Sachverhalten und Aufgabenstellungen orientiert.</a:t>
            </a:r>
            <a:endParaRPr b="0" lang="de-DE" sz="1050" spc="-1" strike="noStrike">
              <a:latin typeface="Arial"/>
            </a:endParaRPr>
          </a:p>
          <a:p>
            <a:pPr>
              <a:lnSpc>
                <a:spcPct val="100000"/>
              </a:lnSpc>
            </a:pPr>
            <a:endParaRPr b="0" lang="de-DE" sz="1050" spc="-1" strike="noStrike">
              <a:latin typeface="Arial"/>
            </a:endParaRPr>
          </a:p>
          <a:p>
            <a:pPr marL="279000" indent="-169200">
              <a:lnSpc>
                <a:spcPct val="100000"/>
              </a:lnSpc>
              <a:buClr>
                <a:srgbClr val="000000"/>
              </a:buClr>
              <a:buFont typeface="Arial"/>
              <a:buChar char="•"/>
            </a:pPr>
            <a:r>
              <a:rPr b="1" lang="de-DE" sz="1050" spc="-1" strike="noStrike">
                <a:latin typeface="Arial"/>
              </a:rPr>
              <a:t>Vorrangiges Ziel </a:t>
            </a:r>
            <a:r>
              <a:rPr b="0" lang="de-DE" sz="1050" spc="-1" strike="noStrike">
                <a:latin typeface="Arial"/>
              </a:rPr>
              <a:t>der Realschule ist es, die Schülerinnen und Schüler zum </a:t>
            </a:r>
            <a:r>
              <a:rPr b="1" lang="de-DE" sz="1050" spc="-1" strike="noStrike">
                <a:latin typeface="Arial"/>
              </a:rPr>
              <a:t>Realschulabschluss </a:t>
            </a:r>
            <a:r>
              <a:rPr b="0" lang="de-DE" sz="1050" spc="-1" strike="noStrike">
                <a:latin typeface="Arial"/>
              </a:rPr>
              <a:t>zu führen. Die Realschule bietet </a:t>
            </a:r>
            <a:r>
              <a:rPr b="1" lang="de-DE" sz="1050" spc="-1" strike="noStrike">
                <a:latin typeface="Arial"/>
              </a:rPr>
              <a:t>aber auch die Möglichkeit</a:t>
            </a:r>
            <a:r>
              <a:rPr b="0" lang="de-DE" sz="1050" spc="-1" strike="noStrike">
                <a:latin typeface="Arial"/>
              </a:rPr>
              <a:t>, den </a:t>
            </a:r>
            <a:r>
              <a:rPr b="1" lang="de-DE" sz="1050" spc="-1" strike="noStrike">
                <a:latin typeface="Arial"/>
              </a:rPr>
              <a:t>Hauptschulabschluss am Ende von Klasse 9 </a:t>
            </a:r>
            <a:r>
              <a:rPr b="0" lang="de-DE" sz="1050" spc="-1" strike="noStrike">
                <a:latin typeface="Arial"/>
              </a:rPr>
              <a:t>zu erwerben.</a:t>
            </a:r>
            <a:endParaRPr b="0" lang="de-DE" sz="1050" spc="-1" strike="noStrike">
              <a:latin typeface="Arial"/>
            </a:endParaRPr>
          </a:p>
          <a:p>
            <a:pPr>
              <a:lnSpc>
                <a:spcPct val="100000"/>
              </a:lnSpc>
            </a:pPr>
            <a:endParaRPr b="0" lang="de-DE" sz="1050" spc="-1" strike="noStrike">
              <a:latin typeface="Arial"/>
            </a:endParaRPr>
          </a:p>
          <a:p>
            <a:pPr marL="279000" indent="-169200">
              <a:lnSpc>
                <a:spcPct val="100000"/>
              </a:lnSpc>
              <a:buClr>
                <a:srgbClr val="000000"/>
              </a:buClr>
              <a:buFont typeface="Arial"/>
              <a:buChar char="•"/>
            </a:pPr>
            <a:r>
              <a:rPr b="0" lang="de-DE" sz="1050" spc="-1" strike="noStrike">
                <a:latin typeface="Arial"/>
              </a:rPr>
              <a:t>Sie hat den Anspruch, ihre Schülerinnen und Schüler durch </a:t>
            </a:r>
            <a:r>
              <a:rPr b="1" lang="de-DE" sz="1050" spc="-1" strike="noStrike">
                <a:latin typeface="Arial"/>
              </a:rPr>
              <a:t>besonderen Realitätsbezug</a:t>
            </a:r>
            <a:r>
              <a:rPr b="0" lang="de-DE" sz="1050" spc="-1" strike="noStrike">
                <a:latin typeface="Arial"/>
              </a:rPr>
              <a:t> zu fördern und zu bilden. Dazu gehört die Vermittlung von Kompetenzen, die den jungen Menschen die Orientierung in der gegenwärtigen und zukünftigen Welt ermöglichen. </a:t>
            </a:r>
            <a:endParaRPr b="0" lang="de-DE" sz="1050" spc="-1" strike="noStrike">
              <a:latin typeface="Arial"/>
            </a:endParaRPr>
          </a:p>
          <a:p>
            <a:pPr>
              <a:lnSpc>
                <a:spcPct val="100000"/>
              </a:lnSpc>
            </a:pPr>
            <a:endParaRPr b="0" lang="de-DE" sz="1050" spc="-1" strike="noStrike">
              <a:latin typeface="Arial"/>
            </a:endParaRPr>
          </a:p>
          <a:p>
            <a:pPr marL="279000" indent="-169200">
              <a:lnSpc>
                <a:spcPct val="100000"/>
              </a:lnSpc>
              <a:buClr>
                <a:srgbClr val="000000"/>
              </a:buClr>
              <a:buFont typeface="Arial"/>
              <a:buChar char="•"/>
            </a:pPr>
            <a:r>
              <a:rPr b="1" lang="de-DE" sz="1050" spc="-1" strike="noStrike">
                <a:latin typeface="Arial"/>
              </a:rPr>
              <a:t>Theorie und Praxis </a:t>
            </a:r>
            <a:r>
              <a:rPr b="0" lang="de-DE" sz="1050" spc="-1" strike="noStrike">
                <a:latin typeface="Arial"/>
              </a:rPr>
              <a:t>sowie </a:t>
            </a:r>
            <a:r>
              <a:rPr b="1" lang="de-DE" sz="1050" spc="-1" strike="noStrike">
                <a:latin typeface="Arial"/>
              </a:rPr>
              <a:t>Persönlichkeits- und Sachorientierung </a:t>
            </a:r>
            <a:r>
              <a:rPr b="0" lang="de-DE" sz="1050" spc="-1" strike="noStrike">
                <a:latin typeface="Arial"/>
              </a:rPr>
              <a:t>werden als gleichwertig angesehen.</a:t>
            </a:r>
            <a:endParaRPr b="0" lang="de-DE" sz="1050" spc="-1" strike="noStrike">
              <a:latin typeface="Arial"/>
            </a:endParaRPr>
          </a:p>
          <a:p>
            <a:pPr marL="109800">
              <a:lnSpc>
                <a:spcPct val="100000"/>
              </a:lnSpc>
            </a:pPr>
            <a:endParaRPr b="0" lang="de-DE" sz="1050" spc="-1" strike="noStrike">
              <a:latin typeface="Arial"/>
            </a:endParaRPr>
          </a:p>
          <a:p>
            <a:pPr marL="279000" indent="-169200">
              <a:lnSpc>
                <a:spcPct val="100000"/>
              </a:lnSpc>
              <a:buClr>
                <a:srgbClr val="000000"/>
              </a:buClr>
              <a:buFont typeface="Arial"/>
              <a:buChar char="•"/>
            </a:pPr>
            <a:r>
              <a:rPr b="0" lang="de-DE" sz="1050" spc="-1" strike="noStrike">
                <a:latin typeface="Arial"/>
              </a:rPr>
              <a:t>Die Realschule bereitet ihre Schülerinnen und Schüler auf einen </a:t>
            </a:r>
            <a:r>
              <a:rPr b="1" lang="de-DE" sz="1050" spc="-1" strike="noStrike">
                <a:latin typeface="Arial"/>
              </a:rPr>
              <a:t>gelingenden Übergang in die Berufswelt bzw. das berufliche Gymnasium </a:t>
            </a:r>
            <a:r>
              <a:rPr b="0" lang="de-DE" sz="1050" spc="-1" strike="noStrike">
                <a:latin typeface="Arial"/>
              </a:rPr>
              <a:t>vor.</a:t>
            </a:r>
            <a:endParaRPr b="0" lang="de-DE" sz="1050" spc="-1" strike="noStrike">
              <a:latin typeface="Arial"/>
            </a:endParaRPr>
          </a:p>
          <a:p>
            <a:pPr marL="109800">
              <a:lnSpc>
                <a:spcPct val="100000"/>
              </a:lnSpc>
            </a:pPr>
            <a:endParaRPr b="0" lang="de-DE" sz="1050" spc="-1" strike="noStrike">
              <a:latin typeface="Arial"/>
            </a:endParaRPr>
          </a:p>
          <a:p>
            <a:pPr marL="279000" indent="-169200">
              <a:lnSpc>
                <a:spcPct val="100000"/>
              </a:lnSpc>
              <a:buClr>
                <a:srgbClr val="000000"/>
              </a:buClr>
              <a:buFont typeface="Arial"/>
              <a:buChar char="•"/>
            </a:pPr>
            <a:r>
              <a:rPr b="0" lang="de-DE" sz="1050" spc="-1" strike="noStrike">
                <a:latin typeface="Arial"/>
              </a:rPr>
              <a:t>Durch </a:t>
            </a:r>
            <a:r>
              <a:rPr b="1" lang="de-DE" sz="1050" spc="-1" strike="noStrike">
                <a:latin typeface="Arial"/>
              </a:rPr>
              <a:t>Projekte und Praktika in Betrieben und Unternehmen </a:t>
            </a:r>
            <a:r>
              <a:rPr b="0" lang="de-DE" sz="1050" spc="-1" strike="noStrike">
                <a:latin typeface="Arial"/>
              </a:rPr>
              <a:t>werden die Schülerinnen und Schüler in die Arbeitswelt eingeführt. Das  schafft Interesse und gibt Orientierung.</a:t>
            </a:r>
            <a:endParaRPr b="0" lang="de-DE" sz="1050" spc="-1" strike="noStrike">
              <a:latin typeface="Arial"/>
            </a:endParaRPr>
          </a:p>
          <a:p>
            <a:pPr>
              <a:lnSpc>
                <a:spcPct val="100000"/>
              </a:lnSpc>
            </a:pPr>
            <a:endParaRPr b="0" lang="de-DE" sz="1050" spc="-1" strike="noStrike">
              <a:latin typeface="Arial"/>
            </a:endParaRPr>
          </a:p>
          <a:p>
            <a:pPr marL="279000" indent="-169200">
              <a:lnSpc>
                <a:spcPct val="100000"/>
              </a:lnSpc>
              <a:buClr>
                <a:srgbClr val="000000"/>
              </a:buClr>
              <a:buFont typeface="Arial"/>
              <a:buChar char="•"/>
            </a:pPr>
            <a:r>
              <a:rPr b="0" lang="de-DE" sz="1050" spc="-1" strike="noStrike">
                <a:latin typeface="Arial"/>
              </a:rPr>
              <a:t>Sowohl für</a:t>
            </a:r>
            <a:r>
              <a:rPr b="1" lang="de-DE" sz="1050" spc="-1" strike="noStrike">
                <a:latin typeface="Arial"/>
              </a:rPr>
              <a:t> weniger leistungsstarke als auch für besonders leistungsstarke Schülerinnen und Schüler </a:t>
            </a:r>
            <a:r>
              <a:rPr b="0" lang="de-DE" sz="1050" spc="-1" strike="noStrike">
                <a:latin typeface="Arial"/>
              </a:rPr>
              <a:t>bestehen zusätzliche </a:t>
            </a:r>
            <a:r>
              <a:rPr b="1" lang="de-DE" sz="1050" spc="-1" strike="noStrike">
                <a:latin typeface="Arial"/>
              </a:rPr>
              <a:t>Fördermaßnahmen.</a:t>
            </a:r>
            <a:endParaRPr b="0" lang="de-DE" sz="1050" spc="-1" strike="noStrike">
              <a:latin typeface="Arial"/>
            </a:endParaRPr>
          </a:p>
          <a:p>
            <a:pPr>
              <a:lnSpc>
                <a:spcPct val="100000"/>
              </a:lnSpc>
            </a:pPr>
            <a:endParaRPr b="0" lang="de-DE" sz="1050" spc="-1" strike="noStrike">
              <a:latin typeface="Arial"/>
            </a:endParaRPr>
          </a:p>
          <a:p>
            <a:pPr marL="279000" indent="-169200">
              <a:lnSpc>
                <a:spcPct val="100000"/>
              </a:lnSpc>
              <a:buClr>
                <a:srgbClr val="000000"/>
              </a:buClr>
              <a:buFont typeface="Arial"/>
              <a:buChar char="•"/>
            </a:pPr>
            <a:r>
              <a:rPr b="0" lang="de-DE" sz="1050" spc="-1" strike="noStrike">
                <a:latin typeface="Arial"/>
              </a:rPr>
              <a:t>Um die Schülerinnen und Schüler </a:t>
            </a:r>
            <a:r>
              <a:rPr b="1" lang="de-DE" sz="1050" spc="-1" strike="noStrike">
                <a:latin typeface="Arial"/>
              </a:rPr>
              <a:t>leistungsdifferenziert zu fördern </a:t>
            </a:r>
            <a:r>
              <a:rPr b="0" lang="de-DE" sz="1050" spc="-1" strike="noStrike">
                <a:latin typeface="Arial"/>
              </a:rPr>
              <a:t>und erfolgreich zu einem Schulabschluss führen zu können, stehen den Realschulen </a:t>
            </a:r>
            <a:r>
              <a:rPr b="1" lang="de-DE" sz="1050" spc="-1" strike="noStrike">
                <a:latin typeface="Arial"/>
              </a:rPr>
              <a:t>Poolstunden</a:t>
            </a:r>
            <a:r>
              <a:rPr b="0" lang="de-DE" sz="1050" spc="-1" strike="noStrike">
                <a:latin typeface="Arial"/>
              </a:rPr>
              <a:t> zur Verfügung, die bis zum Schuljahr 2020/2021 sukzessive auf 20 Stunden je Zug erhöht werden sollen. Die zusätzlichen Poolstunden geben den Realschulen deutlich mehr Möglichkeiten, die Schülerinnen und Schüler optimal zu fördern.</a:t>
            </a:r>
            <a:endParaRPr b="0" lang="de-DE" sz="1050" spc="-1" strike="noStrike">
              <a:latin typeface="Arial"/>
            </a:endParaRPr>
          </a:p>
          <a:p>
            <a:pPr marL="109800">
              <a:lnSpc>
                <a:spcPct val="100000"/>
              </a:lnSpc>
            </a:pPr>
            <a:endParaRPr b="0" lang="de-DE" sz="105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PlaceHolder 1"/>
          <p:cNvSpPr>
            <a:spLocks noGrp="1"/>
          </p:cNvSpPr>
          <p:nvPr>
            <p:ph type="sldImg"/>
          </p:nvPr>
        </p:nvSpPr>
        <p:spPr>
          <a:xfrm>
            <a:off x="901800" y="739800"/>
            <a:ext cx="4938480" cy="3703320"/>
          </a:xfrm>
          <a:prstGeom prst="rect">
            <a:avLst/>
          </a:prstGeom>
        </p:spPr>
      </p:sp>
      <p:sp>
        <p:nvSpPr>
          <p:cNvPr id="505" name="PlaceHolder 2"/>
          <p:cNvSpPr>
            <a:spLocks noGrp="1"/>
          </p:cNvSpPr>
          <p:nvPr>
            <p:ph type="body"/>
          </p:nvPr>
        </p:nvSpPr>
        <p:spPr>
          <a:xfrm>
            <a:off x="371520" y="4792320"/>
            <a:ext cx="6070320" cy="4726440"/>
          </a:xfrm>
          <a:prstGeom prst="rect">
            <a:avLst/>
          </a:prstGeom>
        </p:spPr>
        <p:txBody>
          <a:bodyPr lIns="90360" rIns="90360" tIns="45360" bIns="45360">
            <a:normAutofit fontScale="16000"/>
          </a:bodyPr>
          <a:p>
            <a:pPr marL="216000" indent="-216000">
              <a:lnSpc>
                <a:spcPct val="110000"/>
              </a:lnSpc>
            </a:pPr>
            <a:r>
              <a:rPr b="1" lang="de-DE" sz="2000" spc="-1" strike="noStrike">
                <a:latin typeface="Arial"/>
              </a:rPr>
              <a:t>Orientierungsstufe in Klasse 5/6</a:t>
            </a:r>
            <a:endParaRPr b="0" lang="de-DE" sz="2000" spc="-1" strike="noStrike">
              <a:latin typeface="Arial"/>
            </a:endParaRPr>
          </a:p>
          <a:p>
            <a:pPr marL="171360" indent="-171000">
              <a:lnSpc>
                <a:spcPct val="110000"/>
              </a:lnSpc>
              <a:buClr>
                <a:srgbClr val="000000"/>
              </a:buClr>
              <a:buFont typeface="Arial"/>
              <a:buChar char="•"/>
            </a:pPr>
            <a:r>
              <a:rPr b="0" lang="de-DE" sz="2000" spc="-1" strike="noStrike">
                <a:latin typeface="Arial"/>
              </a:rPr>
              <a:t>In den Klassen 5 und 6 orientieren sich die Noten </a:t>
            </a:r>
            <a:r>
              <a:rPr b="1" lang="de-DE" sz="2000" spc="-1" strike="noStrike">
                <a:latin typeface="Arial"/>
              </a:rPr>
              <a:t>ausschließlich am mittleren Niveau, das zum Realschulabschluss führt</a:t>
            </a:r>
            <a:r>
              <a:rPr b="0" lang="de-DE" sz="2000" spc="-1" strike="noStrike">
                <a:latin typeface="Arial"/>
              </a:rPr>
              <a:t>. Für leistungsschwächere Schüler kann zusätzliche Förderung angeboten werden.</a:t>
            </a:r>
            <a:endParaRPr b="0" lang="de-DE" sz="2000" spc="-1" strike="noStrike">
              <a:latin typeface="Arial"/>
            </a:endParaRPr>
          </a:p>
          <a:p>
            <a:pPr marL="171360" indent="-171000">
              <a:lnSpc>
                <a:spcPct val="110000"/>
              </a:lnSpc>
              <a:buClr>
                <a:srgbClr val="000000"/>
              </a:buClr>
              <a:buFont typeface="Arial"/>
              <a:buChar char="•"/>
            </a:pPr>
            <a:r>
              <a:rPr b="0" lang="de-DE" sz="2000" spc="-1" strike="noStrike">
                <a:latin typeface="Arial"/>
              </a:rPr>
              <a:t>Am Ende von Klasse 5 gibt es kein Sitzenbleiben. Erst zum </a:t>
            </a:r>
            <a:r>
              <a:rPr b="1" lang="de-DE" sz="2000" spc="-1" strike="noStrike">
                <a:latin typeface="Arial"/>
              </a:rPr>
              <a:t>Ende Klasse 6 </a:t>
            </a:r>
            <a:r>
              <a:rPr b="0" lang="de-DE" sz="2000" spc="-1" strike="noStrike">
                <a:latin typeface="Arial"/>
              </a:rPr>
              <a:t>wird anhand der Noten entschieden, ob Schülerinnen und Schüler nach der Orientierungsstufe auf dem </a:t>
            </a:r>
            <a:r>
              <a:rPr b="1" lang="de-DE" sz="2000" spc="-1" strike="noStrike">
                <a:latin typeface="Arial"/>
              </a:rPr>
              <a:t>mittleren oder grundlegenden Niveau weiterlernen</a:t>
            </a:r>
            <a:r>
              <a:rPr b="0" lang="de-DE" sz="2000" spc="-1" strike="noStrike">
                <a:latin typeface="Arial"/>
              </a:rPr>
              <a:t>.</a:t>
            </a:r>
            <a:endParaRPr b="0" lang="de-DE" sz="2000" spc="-1" strike="noStrike">
              <a:latin typeface="Arial"/>
            </a:endParaRPr>
          </a:p>
          <a:p>
            <a:pPr>
              <a:lnSpc>
                <a:spcPct val="110000"/>
              </a:lnSpc>
            </a:pPr>
            <a:r>
              <a:rPr b="0" lang="de-DE" sz="2000" spc="-1" strike="noStrike">
                <a:latin typeface="Arial"/>
              </a:rPr>
              <a:t>  </a:t>
            </a:r>
            <a:endParaRPr b="0" lang="de-DE" sz="2000" spc="-1" strike="noStrike">
              <a:latin typeface="Arial"/>
            </a:endParaRPr>
          </a:p>
          <a:p>
            <a:pPr>
              <a:lnSpc>
                <a:spcPct val="110000"/>
              </a:lnSpc>
            </a:pPr>
            <a:r>
              <a:rPr b="1" lang="de-DE" sz="2000" spc="-1" strike="noStrike">
                <a:latin typeface="Arial"/>
              </a:rPr>
              <a:t>Unterricht in Klasse 7 bis 10</a:t>
            </a:r>
            <a:endParaRPr b="0" lang="de-DE" sz="2000" spc="-1" strike="noStrike">
              <a:latin typeface="Arial"/>
            </a:endParaRPr>
          </a:p>
          <a:p>
            <a:pPr marL="171360" indent="-171000">
              <a:lnSpc>
                <a:spcPct val="110000"/>
              </a:lnSpc>
              <a:buClr>
                <a:srgbClr val="000000"/>
              </a:buClr>
              <a:buFont typeface="Arial"/>
              <a:buChar char="•"/>
            </a:pPr>
            <a:r>
              <a:rPr b="0" lang="de-DE" sz="2000" spc="-1" strike="noStrike">
                <a:latin typeface="Arial"/>
              </a:rPr>
              <a:t>Die Realschulen können in den </a:t>
            </a:r>
            <a:r>
              <a:rPr b="1" lang="de-DE" sz="2000" spc="-1" strike="noStrike">
                <a:latin typeface="Arial"/>
              </a:rPr>
              <a:t>Klassen 7 bis 9 </a:t>
            </a:r>
            <a:r>
              <a:rPr b="0" lang="de-DE" sz="2000" spc="-1" strike="noStrike">
                <a:latin typeface="Arial"/>
              </a:rPr>
              <a:t>die Schülerinnen und Schüler nach ihrem Leistungsvermögen (auf grundlegendem oder mittlerem Niveau) </a:t>
            </a:r>
            <a:r>
              <a:rPr b="1" lang="de-DE" sz="2000" spc="-1" strike="noStrike">
                <a:latin typeface="Arial"/>
              </a:rPr>
              <a:t>in getrennten Gruppen oder in getrennten Klassen </a:t>
            </a:r>
            <a:r>
              <a:rPr b="0" lang="de-DE" sz="2000" spc="-1" strike="noStrike">
                <a:latin typeface="Arial"/>
              </a:rPr>
              <a:t>unterrichten. Am </a:t>
            </a:r>
            <a:r>
              <a:rPr b="1" lang="de-DE" sz="2000" spc="-1" strike="noStrike">
                <a:latin typeface="Arial"/>
              </a:rPr>
              <a:t>Ende von Klasse 7 und 8 </a:t>
            </a:r>
            <a:r>
              <a:rPr b="0" lang="de-DE" sz="2000" spc="-1" strike="noStrike">
                <a:latin typeface="Arial"/>
              </a:rPr>
              <a:t>wird jeweils anhand der Noten entschieden, auf welchem Niveau die Schülerin bzw. der Schüler weiterlernt. Ein Wechsel ist auch zum Halbjahr möglich.</a:t>
            </a:r>
            <a:endParaRPr b="0" lang="de-DE" sz="2000" spc="-1" strike="noStrike">
              <a:latin typeface="Arial"/>
            </a:endParaRPr>
          </a:p>
          <a:p>
            <a:pPr marL="171360" indent="-171000">
              <a:lnSpc>
                <a:spcPct val="110000"/>
              </a:lnSpc>
              <a:buClr>
                <a:srgbClr val="000000"/>
              </a:buClr>
              <a:buFont typeface="Arial"/>
              <a:buChar char="•"/>
            </a:pPr>
            <a:r>
              <a:rPr b="0" lang="de-DE" sz="2000" spc="-1" strike="noStrike">
                <a:latin typeface="Arial"/>
              </a:rPr>
              <a:t>Schülerinnen und Schüler, die in Klasse 9 auf dem </a:t>
            </a:r>
            <a:r>
              <a:rPr b="1" lang="de-DE" sz="2000" spc="-1" strike="noStrike">
                <a:latin typeface="Arial"/>
              </a:rPr>
              <a:t>grundlegenden Niveau </a:t>
            </a:r>
            <a:r>
              <a:rPr b="0" lang="de-DE" sz="2000" spc="-1" strike="noStrike">
                <a:latin typeface="Arial"/>
              </a:rPr>
              <a:t>gelernt haben, absolvieren am Ende von </a:t>
            </a:r>
            <a:r>
              <a:rPr b="1" lang="de-DE" sz="2000" spc="-1" strike="noStrike">
                <a:latin typeface="Arial"/>
              </a:rPr>
              <a:t>Klasse 9 die Hauptschulabschlussprüfung </a:t>
            </a:r>
            <a:r>
              <a:rPr b="0" lang="de-DE" sz="2000" spc="-1" strike="noStrike">
                <a:latin typeface="Arial"/>
              </a:rPr>
              <a:t>an der Realschule. </a:t>
            </a:r>
            <a:endParaRPr b="0" lang="de-DE" sz="2000" spc="-1" strike="noStrike">
              <a:latin typeface="Arial"/>
            </a:endParaRPr>
          </a:p>
          <a:p>
            <a:pPr marL="171360" indent="-171000">
              <a:lnSpc>
                <a:spcPct val="110000"/>
              </a:lnSpc>
              <a:buClr>
                <a:srgbClr val="000000"/>
              </a:buClr>
              <a:buFont typeface="Arial"/>
              <a:buChar char="•"/>
            </a:pPr>
            <a:r>
              <a:rPr b="0" lang="de-DE" sz="2000" spc="-1" strike="noStrike">
                <a:latin typeface="Arial"/>
              </a:rPr>
              <a:t>In </a:t>
            </a:r>
            <a:r>
              <a:rPr b="1" lang="de-DE" sz="2000" spc="-1" strike="noStrike">
                <a:latin typeface="Arial"/>
              </a:rPr>
              <a:t>Klasse 10</a:t>
            </a:r>
            <a:r>
              <a:rPr b="0" lang="de-DE" sz="2000" spc="-1" strike="noStrike">
                <a:latin typeface="Arial"/>
              </a:rPr>
              <a:t>, die mit der </a:t>
            </a:r>
            <a:r>
              <a:rPr b="1" lang="de-DE" sz="2000" spc="-1" strike="noStrike">
                <a:latin typeface="Arial"/>
              </a:rPr>
              <a:t>Realschulabschlussprüfung </a:t>
            </a:r>
            <a:r>
              <a:rPr b="0" lang="de-DE" sz="2000" spc="-1" strike="noStrike">
                <a:latin typeface="Arial"/>
              </a:rPr>
              <a:t>abschließt, wird </a:t>
            </a:r>
            <a:r>
              <a:rPr b="1" lang="de-DE" sz="2000" spc="-1" strike="noStrike">
                <a:latin typeface="Arial"/>
              </a:rPr>
              <a:t>ausschließlich </a:t>
            </a:r>
            <a:r>
              <a:rPr b="0" lang="de-DE" sz="2000" spc="-1" strike="noStrike">
                <a:latin typeface="Arial"/>
              </a:rPr>
              <a:t>auf </a:t>
            </a:r>
            <a:r>
              <a:rPr b="1" lang="de-DE" sz="2000" spc="-1" strike="noStrike">
                <a:latin typeface="Arial"/>
              </a:rPr>
              <a:t>mittlerem Niveau </a:t>
            </a:r>
            <a:r>
              <a:rPr b="0" lang="de-DE" sz="2000" spc="-1" strike="noStrike">
                <a:latin typeface="Arial"/>
              </a:rPr>
              <a:t>unterrichtet.</a:t>
            </a:r>
            <a:endParaRPr b="0" lang="de-DE" sz="2000" spc="-1" strike="noStrike">
              <a:latin typeface="Arial"/>
            </a:endParaRPr>
          </a:p>
          <a:p>
            <a:pPr>
              <a:lnSpc>
                <a:spcPct val="110000"/>
              </a:lnSpc>
            </a:pPr>
            <a:endParaRPr b="0" lang="de-DE" sz="2000" spc="-1" strike="noStrike">
              <a:latin typeface="Arial"/>
            </a:endParaRPr>
          </a:p>
          <a:p>
            <a:pPr marL="171360" indent="-171000">
              <a:lnSpc>
                <a:spcPct val="110000"/>
              </a:lnSpc>
              <a:buClr>
                <a:srgbClr val="000000"/>
              </a:buClr>
              <a:buFont typeface="Arial"/>
              <a:buChar char="•"/>
            </a:pPr>
            <a:r>
              <a:rPr b="0" lang="de-DE" sz="2000" spc="-1" strike="noStrike">
                <a:latin typeface="Arial"/>
              </a:rPr>
              <a:t>Zum  Bildungsangebot der Realschule gehören folgende </a:t>
            </a:r>
            <a:r>
              <a:rPr b="1" lang="de-DE" sz="2000" spc="-1" strike="noStrike">
                <a:latin typeface="Arial"/>
              </a:rPr>
              <a:t>Wahlpflichtfächer</a:t>
            </a:r>
            <a:r>
              <a:rPr b="0" lang="de-DE" sz="2000" spc="-1" strike="noStrike">
                <a:latin typeface="Arial"/>
              </a:rPr>
              <a:t>, unter denen je nach Talent und Neigung gewählt werden kann:</a:t>
            </a:r>
            <a:endParaRPr b="0" lang="de-DE" sz="2000" spc="-1" strike="noStrike">
              <a:latin typeface="Arial"/>
            </a:endParaRPr>
          </a:p>
          <a:p>
            <a:pPr lvl="1" marL="628200" indent="-171000">
              <a:lnSpc>
                <a:spcPct val="110000"/>
              </a:lnSpc>
              <a:buClr>
                <a:srgbClr val="000000"/>
              </a:buClr>
              <a:buFont typeface="Wingdings" charset="2"/>
              <a:buChar char=""/>
            </a:pPr>
            <a:r>
              <a:rPr b="1" lang="de-DE" sz="2000" spc="-1" strike="noStrike">
                <a:latin typeface="Arial"/>
              </a:rPr>
              <a:t>zweite Fremdsprache (meist Französisch) (ab Klasse 6)</a:t>
            </a:r>
            <a:endParaRPr b="0" lang="de-DE" sz="2000" spc="-1" strike="noStrike">
              <a:latin typeface="Arial"/>
            </a:endParaRPr>
          </a:p>
          <a:p>
            <a:pPr lvl="1" marL="628200" indent="-171000">
              <a:lnSpc>
                <a:spcPct val="110000"/>
              </a:lnSpc>
              <a:buClr>
                <a:srgbClr val="000000"/>
              </a:buClr>
              <a:buFont typeface="Wingdings" charset="2"/>
              <a:buChar char=""/>
            </a:pPr>
            <a:r>
              <a:rPr b="1" lang="de-DE" sz="2000" spc="-1" strike="noStrike">
                <a:latin typeface="Arial"/>
              </a:rPr>
              <a:t>Technik (ab Klasse 7)</a:t>
            </a:r>
            <a:endParaRPr b="0" lang="de-DE" sz="2000" spc="-1" strike="noStrike">
              <a:latin typeface="Arial"/>
            </a:endParaRPr>
          </a:p>
          <a:p>
            <a:pPr lvl="1" marL="628200" indent="-171000">
              <a:lnSpc>
                <a:spcPct val="110000"/>
              </a:lnSpc>
              <a:buClr>
                <a:srgbClr val="000000"/>
              </a:buClr>
              <a:buFont typeface="Wingdings" charset="2"/>
              <a:buChar char=""/>
            </a:pPr>
            <a:r>
              <a:rPr b="1" lang="de-DE" sz="2000" spc="-1" strike="noStrike">
                <a:latin typeface="Arial"/>
              </a:rPr>
              <a:t>Alltagskultur, Ernährung, Soziales (AES) (ab Klasse 7)</a:t>
            </a:r>
            <a:endParaRPr b="0" lang="de-DE" sz="2000" spc="-1" strike="noStrike">
              <a:latin typeface="Arial"/>
            </a:endParaRPr>
          </a:p>
          <a:p>
            <a:pPr>
              <a:lnSpc>
                <a:spcPct val="110000"/>
              </a:lnSpc>
            </a:pPr>
            <a:endParaRPr b="0" lang="de-DE" sz="2000" spc="-1" strike="noStrike">
              <a:latin typeface="Arial"/>
            </a:endParaRPr>
          </a:p>
          <a:p>
            <a:pPr marL="169560" indent="-169200">
              <a:lnSpc>
                <a:spcPct val="110000"/>
              </a:lnSpc>
              <a:buClr>
                <a:srgbClr val="000000"/>
              </a:buClr>
              <a:buFont typeface="Arial"/>
              <a:buChar char="•"/>
            </a:pPr>
            <a:r>
              <a:rPr b="0" lang="de-DE" sz="2000" spc="-1" strike="noStrike">
                <a:latin typeface="Arial"/>
              </a:rPr>
              <a:t>Ab dem Schuljahr 2019/2020 wird an den Realschulen das </a:t>
            </a:r>
            <a:r>
              <a:rPr b="1" lang="de-DE" sz="2000" spc="-1" strike="noStrike">
                <a:latin typeface="Arial"/>
              </a:rPr>
              <a:t>Wahlfach Informatik </a:t>
            </a:r>
            <a:r>
              <a:rPr b="0" lang="de-DE" sz="2000" spc="-1" strike="noStrike">
                <a:latin typeface="Arial"/>
              </a:rPr>
              <a:t>ab Klasse 8 angeboten. Dieses können die Schülerinnen und Schüler freiwillig zusätzlich wählen.</a:t>
            </a:r>
            <a:endParaRPr b="0" lang="de-DE" sz="2000" spc="-1" strike="noStrike">
              <a:latin typeface="Arial"/>
            </a:endParaRPr>
          </a:p>
          <a:p>
            <a:pPr>
              <a:lnSpc>
                <a:spcPct val="110000"/>
              </a:lnSpc>
            </a:pPr>
            <a:endParaRPr b="0" lang="de-DE" sz="2000" spc="-1" strike="noStrike">
              <a:latin typeface="Arial"/>
            </a:endParaRPr>
          </a:p>
          <a:p>
            <a:pPr marL="169560" indent="-169200">
              <a:lnSpc>
                <a:spcPct val="110000"/>
              </a:lnSpc>
              <a:buClr>
                <a:srgbClr val="000000"/>
              </a:buClr>
              <a:buFont typeface="Arial"/>
              <a:buChar char="•"/>
            </a:pPr>
            <a:r>
              <a:rPr b="0" lang="de-DE" sz="2000" spc="-1" strike="noStrike">
                <a:latin typeface="Arial"/>
              </a:rPr>
              <a:t>An einigen Realschulen werden </a:t>
            </a:r>
            <a:r>
              <a:rPr b="1" lang="de-DE" sz="2000" spc="-1" strike="noStrike">
                <a:latin typeface="Arial"/>
              </a:rPr>
              <a:t>bilinguale Züge </a:t>
            </a:r>
            <a:r>
              <a:rPr b="0" lang="de-DE" sz="2000" spc="-1" strike="noStrike">
                <a:latin typeface="Arial"/>
              </a:rPr>
              <a:t>angeboten. Hier wird die Erziehung  zur Mehrsprachigkeit gefördert. Der Unterricht erfolgt in zwei Sachfächern in der Fremdsprache.</a:t>
            </a:r>
            <a:endParaRPr b="0" lang="de-DE" sz="2000" spc="-1" strike="noStrike">
              <a:latin typeface="Arial"/>
            </a:endParaRPr>
          </a:p>
          <a:p>
            <a:pPr>
              <a:lnSpc>
                <a:spcPct val="110000"/>
              </a:lnSpc>
            </a:pPr>
            <a:endParaRPr b="0" lang="de-DE" sz="2000" spc="-1" strike="noStrike">
              <a:latin typeface="Arial"/>
            </a:endParaRPr>
          </a:p>
        </p:txBody>
      </p:sp>
      <p:sp>
        <p:nvSpPr>
          <p:cNvPr id="506"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248E08B2-AB0C-41FC-9693-B13D8567818F}" type="slidenum">
              <a:rPr b="0" lang="de-DE" sz="1200" spc="-1" strike="noStrike">
                <a:solidFill>
                  <a:srgbClr val="000000"/>
                </a:solidFill>
                <a:latin typeface="+mn-lt"/>
                <a:ea typeface="+mn-ea"/>
              </a:rPr>
              <a:t>11</a:t>
            </a:fld>
            <a:endParaRPr b="0" lang="de-DE"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PlaceHolder 1"/>
          <p:cNvSpPr>
            <a:spLocks noGrp="1"/>
          </p:cNvSpPr>
          <p:nvPr>
            <p:ph type="sldImg"/>
          </p:nvPr>
        </p:nvSpPr>
        <p:spPr>
          <a:xfrm>
            <a:off x="901800" y="739800"/>
            <a:ext cx="4938480" cy="3703320"/>
          </a:xfrm>
          <a:prstGeom prst="rect">
            <a:avLst/>
          </a:prstGeom>
        </p:spPr>
      </p:sp>
      <p:sp>
        <p:nvSpPr>
          <p:cNvPr id="508" name="PlaceHolder 2"/>
          <p:cNvSpPr>
            <a:spLocks noGrp="1"/>
          </p:cNvSpPr>
          <p:nvPr>
            <p:ph type="body"/>
          </p:nvPr>
        </p:nvSpPr>
        <p:spPr>
          <a:xfrm>
            <a:off x="371520" y="4933800"/>
            <a:ext cx="6070320" cy="4442400"/>
          </a:xfrm>
          <a:prstGeom prst="rect">
            <a:avLst/>
          </a:prstGeom>
        </p:spPr>
        <p:txBody>
          <a:bodyPr lIns="90360" rIns="90360" tIns="45360" bIns="45360">
            <a:noAutofit/>
          </a:bodyPr>
          <a:p>
            <a:pPr marL="216000" indent="-216000">
              <a:lnSpc>
                <a:spcPct val="100000"/>
              </a:lnSpc>
            </a:pPr>
            <a:r>
              <a:rPr b="0" lang="de-DE" sz="2000" spc="-1" strike="noStrike">
                <a:latin typeface="Arial"/>
              </a:rPr>
              <a:t> </a:t>
            </a:r>
            <a:endParaRPr b="0" lang="de-DE" sz="2000" spc="-1" strike="noStrike">
              <a:latin typeface="Arial"/>
            </a:endParaRPr>
          </a:p>
        </p:txBody>
      </p:sp>
      <p:sp>
        <p:nvSpPr>
          <p:cNvPr id="509"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E41BDAC2-CE9D-4C3F-8031-944291A87A04}"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PlaceHolder 1"/>
          <p:cNvSpPr>
            <a:spLocks noGrp="1"/>
          </p:cNvSpPr>
          <p:nvPr>
            <p:ph type="sldImg"/>
          </p:nvPr>
        </p:nvSpPr>
        <p:spPr>
          <a:xfrm>
            <a:off x="901800" y="739800"/>
            <a:ext cx="4938480" cy="3703320"/>
          </a:xfrm>
          <a:prstGeom prst="rect">
            <a:avLst/>
          </a:prstGeom>
        </p:spPr>
      </p:sp>
      <p:sp>
        <p:nvSpPr>
          <p:cNvPr id="511" name="PlaceHolder 2"/>
          <p:cNvSpPr>
            <a:spLocks noGrp="1"/>
          </p:cNvSpPr>
          <p:nvPr>
            <p:ph type="body"/>
          </p:nvPr>
        </p:nvSpPr>
        <p:spPr>
          <a:xfrm>
            <a:off x="299880" y="4934520"/>
            <a:ext cx="6141600" cy="4728240"/>
          </a:xfrm>
          <a:prstGeom prst="rect">
            <a:avLst/>
          </a:prstGeom>
        </p:spPr>
        <p:txBody>
          <a:bodyPr lIns="90360" rIns="90360" tIns="45360" bIns="45360">
            <a:noAutofit/>
          </a:bodyPr>
          <a:p>
            <a:pPr marL="169560" indent="-169200">
              <a:lnSpc>
                <a:spcPct val="100000"/>
              </a:lnSpc>
              <a:buClr>
                <a:srgbClr val="000000"/>
              </a:buClr>
              <a:buFont typeface="Arial"/>
              <a:buChar char="•"/>
            </a:pPr>
            <a:r>
              <a:rPr b="0" lang="de-DE" sz="1100" spc="-1" strike="noStrike">
                <a:latin typeface="Arial"/>
              </a:rPr>
              <a:t>Das allgemein bildende Gymnasium ist der </a:t>
            </a:r>
            <a:r>
              <a:rPr b="1" lang="de-DE" sz="1100" spc="-1" strike="noStrike">
                <a:latin typeface="Arial"/>
              </a:rPr>
              <a:t>direkte Weg zum Abitur</a:t>
            </a:r>
            <a:r>
              <a:rPr b="0" lang="de-DE" sz="1100" spc="-1" strike="noStrike">
                <a:latin typeface="Arial"/>
              </a:rPr>
              <a:t>. Es vermittelt in </a:t>
            </a:r>
            <a:r>
              <a:rPr b="1" lang="de-DE" sz="1100" spc="-1" strike="noStrike">
                <a:latin typeface="Arial"/>
              </a:rPr>
              <a:t>8 Jahren </a:t>
            </a:r>
            <a:r>
              <a:rPr b="0" lang="de-DE" sz="1100" spc="-1" strike="noStrike">
                <a:latin typeface="Arial"/>
              </a:rPr>
              <a:t>ein qualifiziertes Fundament an Wissen, Werten und Kompetenzen, das zur allgemeinen Hochschulreife führt. Dabei steht das Gymnasium für Leistung und hohe Fachlichkeit. </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Eine </a:t>
            </a:r>
            <a:r>
              <a:rPr b="1" lang="de-DE" sz="1100" spc="-1" strike="noStrike">
                <a:latin typeface="Arial"/>
              </a:rPr>
              <a:t>breite und vertiefte Allgemeinbildung </a:t>
            </a:r>
            <a:r>
              <a:rPr b="0" lang="de-DE" sz="1100" spc="-1" strike="noStrike">
                <a:latin typeface="Arial"/>
              </a:rPr>
              <a:t>mit dem Ziel einer allgemeinen Studierfähigkeit macht den Kern gymnasialer Bildung aus.</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Am Gymnasium werden insbesondere </a:t>
            </a:r>
            <a:r>
              <a:rPr b="1" lang="de-DE" sz="1100" spc="-1" strike="noStrike">
                <a:latin typeface="Arial"/>
              </a:rPr>
              <a:t>die Fähigkeiten gefördert, theoretische Erkenntnisse nachzuvollziehen, schwierige Sachverhalte geistig zu durchdringen sowie vielschichtige Zusammenhänge zu durchschauen</a:t>
            </a:r>
            <a:r>
              <a:rPr b="0" lang="de-DE" sz="1100" spc="-1" strike="noStrike">
                <a:latin typeface="Arial"/>
              </a:rPr>
              <a:t>, zu ordnen und verständlich vortragen und darstellen zu können.</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Das </a:t>
            </a:r>
            <a:r>
              <a:rPr b="1" lang="de-DE" sz="1100" spc="-1" strike="noStrike">
                <a:latin typeface="Arial"/>
              </a:rPr>
              <a:t>Vermitteln von historischen, künstlerischen und geistigen Traditionen </a:t>
            </a:r>
            <a:r>
              <a:rPr b="0" lang="de-DE" sz="1100" spc="-1" strike="noStrike">
                <a:latin typeface="Arial"/>
              </a:rPr>
              <a:t>gehört ebenso zum gymnasialen Bildungsauftrag, wie die Bereitschaft, sich auf Neues und Fremdes einzulassen und daraus zu lernen.</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Die einzelnen Gymnasien unterscheiden sich in ihren Lehrangeboten durch verschiedene Schwerpunkte, die entweder </a:t>
            </a:r>
            <a:r>
              <a:rPr b="1" lang="de-DE" sz="1100" spc="-1" strike="noStrike">
                <a:latin typeface="Arial"/>
              </a:rPr>
              <a:t>sprachlich, naturwissenschaftlich, künstlerisch - mit Musik oder Bildender Kunst als Profilfächer - oder sportlich </a:t>
            </a:r>
            <a:r>
              <a:rPr b="0" lang="de-DE" sz="1100" spc="-1" strike="noStrike">
                <a:latin typeface="Arial"/>
              </a:rPr>
              <a:t>geprägt sind. So hat jedes Kind die Möglichkeit, sich seinen Begabungen entsprechend optimal zu entwickeln.</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Im Lauf der gymnasialen Schulzeit erwerben die Kinder und Jugendlichen über die Grundlagen in den einzelnen Fächern hinaus die Fähigkeit zu </a:t>
            </a:r>
            <a:r>
              <a:rPr b="1" lang="de-DE" sz="1100" spc="-1" strike="noStrike">
                <a:latin typeface="Arial"/>
              </a:rPr>
              <a:t>fächerübergreifendem und eigenständigem </a:t>
            </a:r>
            <a:r>
              <a:rPr b="0" lang="de-DE" sz="1100" spc="-1" strike="noStrike">
                <a:latin typeface="Arial"/>
              </a:rPr>
              <a:t>Lernen. Auf diese Art lernen sie </a:t>
            </a:r>
            <a:r>
              <a:rPr b="1" lang="de-DE" sz="1100" spc="-1" strike="noStrike">
                <a:latin typeface="Arial"/>
              </a:rPr>
              <a:t>selbständig, projektorientiert und interdisziplinär </a:t>
            </a:r>
            <a:r>
              <a:rPr b="0" lang="de-DE" sz="1100" spc="-1" strike="noStrike">
                <a:latin typeface="Arial"/>
              </a:rPr>
              <a:t>zu urteilen.</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Eine </a:t>
            </a:r>
            <a:r>
              <a:rPr b="1" lang="de-DE" sz="1100" spc="-1" strike="noStrike">
                <a:latin typeface="Arial"/>
              </a:rPr>
              <a:t>vertiefte Methoden- und Sozialkompetenz </a:t>
            </a:r>
            <a:r>
              <a:rPr b="0" lang="de-DE" sz="1100" spc="-1" strike="noStrike">
                <a:latin typeface="Arial"/>
              </a:rPr>
              <a:t>und der Umgang mit neuen Medien und modernen Präsentationstechniken bereiten die Schülerinnen und Schüler auf ein Hochschulstudium oder eine anspruchsvolle Berufstätigkeit vor.</a:t>
            </a:r>
            <a:endParaRPr b="0" lang="de-DE" sz="1100" spc="-1" strike="noStrike">
              <a:latin typeface="Arial"/>
            </a:endParaRPr>
          </a:p>
        </p:txBody>
      </p:sp>
      <p:sp>
        <p:nvSpPr>
          <p:cNvPr id="512"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62C1A5EF-3A7C-498A-9D11-9F27C89559F2}"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PlaceHolder 1"/>
          <p:cNvSpPr>
            <a:spLocks noGrp="1"/>
          </p:cNvSpPr>
          <p:nvPr>
            <p:ph type="sldImg"/>
          </p:nvPr>
        </p:nvSpPr>
        <p:spPr>
          <a:xfrm>
            <a:off x="901800" y="739800"/>
            <a:ext cx="4938480" cy="3703320"/>
          </a:xfrm>
          <a:prstGeom prst="rect">
            <a:avLst/>
          </a:prstGeom>
        </p:spPr>
      </p:sp>
      <p:sp>
        <p:nvSpPr>
          <p:cNvPr id="514" name="PlaceHolder 2"/>
          <p:cNvSpPr>
            <a:spLocks noGrp="1"/>
          </p:cNvSpPr>
          <p:nvPr>
            <p:ph type="body"/>
          </p:nvPr>
        </p:nvSpPr>
        <p:spPr>
          <a:xfrm>
            <a:off x="336600" y="4720320"/>
            <a:ext cx="6070320" cy="4968360"/>
          </a:xfrm>
          <a:prstGeom prst="rect">
            <a:avLst/>
          </a:prstGeom>
        </p:spPr>
        <p:txBody>
          <a:bodyPr lIns="90360" rIns="90360" tIns="45360" bIns="45360">
            <a:noAutofit/>
          </a:bodyPr>
          <a:p>
            <a:pPr marL="169560" indent="-169200">
              <a:lnSpc>
                <a:spcPct val="100000"/>
              </a:lnSpc>
              <a:buClr>
                <a:srgbClr val="000000"/>
              </a:buClr>
              <a:buFont typeface="Arial"/>
              <a:buChar char="•"/>
            </a:pPr>
            <a:r>
              <a:rPr b="0" lang="de-DE" sz="1000" spc="-1" strike="noStrike">
                <a:latin typeface="Arial"/>
              </a:rPr>
              <a:t>Um den Übergang von der Grundschule auf das Gymnasium zu erleichtern, wurde speziell für die Unterstufe das Programm </a:t>
            </a:r>
            <a:r>
              <a:rPr b="1" lang="de-DE" sz="1000" spc="-1" strike="noStrike">
                <a:latin typeface="Arial"/>
              </a:rPr>
              <a:t>„Gut ankommen am Gymnasium“ </a:t>
            </a:r>
            <a:r>
              <a:rPr b="0" lang="de-DE" sz="1000" spc="-1" strike="noStrike">
                <a:latin typeface="Arial"/>
              </a:rPr>
              <a:t>aufgelegt. Zu den Maßnahmen, die dieses Programm beinhaltet, zählen zum Beispiel </a:t>
            </a:r>
            <a:r>
              <a:rPr b="1" lang="de-DE" sz="1000" spc="-1" strike="noStrike">
                <a:latin typeface="Arial"/>
              </a:rPr>
              <a:t>Intensivierungsstunden in der ersten Fremdsprache </a:t>
            </a:r>
            <a:r>
              <a:rPr b="0" lang="de-DE" sz="1000" spc="-1" strike="noStrike">
                <a:latin typeface="Arial"/>
              </a:rPr>
              <a:t>oder die </a:t>
            </a:r>
            <a:r>
              <a:rPr b="1" lang="de-DE" sz="1000" spc="-1" strike="noStrike">
                <a:latin typeface="Arial"/>
              </a:rPr>
              <a:t>individuelle Betreuung in Kleingruppen</a:t>
            </a:r>
            <a:r>
              <a:rPr b="0" lang="de-DE" sz="1000" spc="-1" strike="noStrike">
                <a:latin typeface="Arial"/>
              </a:rPr>
              <a:t>, bei der die Lehrkraft für jede Schülerin und jeden Schüler individuell zugeschnittene Aufgaben entwickelt. </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In Klasse 8 wählen die Schüler ein </a:t>
            </a:r>
            <a:r>
              <a:rPr b="1" lang="de-DE" sz="1000" spc="-1" strike="noStrike">
                <a:latin typeface="Arial"/>
              </a:rPr>
              <a:t>Profilfach</a:t>
            </a:r>
            <a:r>
              <a:rPr b="0" lang="de-DE" sz="1000" spc="-1" strike="noStrike">
                <a:latin typeface="Arial"/>
              </a:rPr>
              <a:t>: Hier kann zwischen </a:t>
            </a:r>
            <a:r>
              <a:rPr b="1" lang="de-DE" sz="1000" spc="-1" strike="noStrike">
                <a:latin typeface="Arial"/>
              </a:rPr>
              <a:t>NwT</a:t>
            </a:r>
            <a:r>
              <a:rPr b="0" lang="de-DE" sz="1000" spc="-1" strike="noStrike">
                <a:latin typeface="Arial"/>
              </a:rPr>
              <a:t> (Naturwissenschaft und Technik) oder einer </a:t>
            </a:r>
            <a:r>
              <a:rPr b="1" lang="de-DE" sz="1000" spc="-1" strike="noStrike">
                <a:latin typeface="Arial"/>
              </a:rPr>
              <a:t>dritten Fremdsprache </a:t>
            </a:r>
            <a:r>
              <a:rPr b="0" lang="de-DE" sz="1000" spc="-1" strike="noStrike">
                <a:latin typeface="Arial"/>
              </a:rPr>
              <a:t>(im Normalfall Spanisch oder Italienisch) gewählt werden; an manchen Schulen ist auch die Wahl der Fächer </a:t>
            </a:r>
            <a:r>
              <a:rPr b="1" lang="de-DE" sz="1000" spc="-1" strike="noStrike">
                <a:latin typeface="Arial"/>
              </a:rPr>
              <a:t>Sport, Musik, Bildende Kunst </a:t>
            </a:r>
            <a:r>
              <a:rPr b="0" lang="de-DE" sz="1000" spc="-1" strike="noStrike">
                <a:latin typeface="Arial"/>
              </a:rPr>
              <a:t>oder des neuen Faches </a:t>
            </a:r>
            <a:r>
              <a:rPr b="1" lang="de-DE" sz="1000" spc="-1" strike="noStrike">
                <a:latin typeface="Arial"/>
              </a:rPr>
              <a:t>IMP</a:t>
            </a:r>
            <a:r>
              <a:rPr b="0" lang="de-DE" sz="1000" spc="-1" strike="noStrike">
                <a:latin typeface="Arial"/>
              </a:rPr>
              <a:t> möglich.</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Einige Gymnasien haben </a:t>
            </a:r>
            <a:r>
              <a:rPr b="1" lang="de-DE" sz="1000" spc="-1" strike="noStrike">
                <a:latin typeface="Arial"/>
              </a:rPr>
              <a:t>bilinguale Abteilungen. </a:t>
            </a:r>
            <a:r>
              <a:rPr b="0" lang="de-DE" sz="1000" spc="-1" strike="noStrike">
                <a:latin typeface="Arial"/>
              </a:rPr>
              <a:t>Diese sind auf die Erziehung zur Mehrsprachigkeit spezialisiert. Dort wird auch in einzelnen Sachfächern in der Fremdsprache unterrichtet.</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An 14 Standorten gibt es Gymnasien mit einem </a:t>
            </a:r>
            <a:r>
              <a:rPr b="1" lang="de-DE" sz="1000" spc="-1" strike="noStrike">
                <a:latin typeface="Arial"/>
              </a:rPr>
              <a:t>Hochbegabtenzug</a:t>
            </a:r>
            <a:r>
              <a:rPr b="0" lang="de-DE" sz="1000" spc="-1" strike="noStrike">
                <a:latin typeface="Arial"/>
              </a:rPr>
              <a:t>.</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Die Schülerinnen und Schüler verlassen das allgemein bildende Gymnasium </a:t>
            </a:r>
            <a:r>
              <a:rPr b="1" lang="de-DE" sz="1000" spc="-1" strike="noStrike">
                <a:latin typeface="Arial"/>
              </a:rPr>
              <a:t>nach Klasse 12 </a:t>
            </a:r>
            <a:r>
              <a:rPr b="0" lang="de-DE" sz="1000" spc="-1" strike="noStrike">
                <a:latin typeface="Arial"/>
              </a:rPr>
              <a:t>mit der </a:t>
            </a:r>
            <a:r>
              <a:rPr b="1" lang="de-DE" sz="1000" spc="-1" strike="noStrike">
                <a:latin typeface="Arial"/>
              </a:rPr>
              <a:t>allgemeinen Hochschulreife</a:t>
            </a:r>
            <a:r>
              <a:rPr b="0" lang="de-DE" sz="1000" spc="-1" strike="noStrike">
                <a:latin typeface="Arial"/>
              </a:rPr>
              <a:t>.</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Das Abitur eröffnet optimale Möglichkeiten für die nationale und internationale Studien- und Berufswahl.</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Immer wieder entscheiden sich Abiturienten nach ihrer Schulzeit aber auch für eine qualifizierte </a:t>
            </a:r>
            <a:r>
              <a:rPr b="1" lang="de-DE" sz="1000" spc="-1" strike="noStrike">
                <a:latin typeface="Arial"/>
              </a:rPr>
              <a:t>Berufsausbildung</a:t>
            </a:r>
            <a:r>
              <a:rPr b="0" lang="de-DE" sz="1000" spc="-1" strike="noStrike">
                <a:latin typeface="Arial"/>
              </a:rPr>
              <a:t>. Auch das ist selbstverständlich möglich. Dabei bieten Unternehmen und Institutionen den Abiturientinnen und Abiturienten oftmals auch </a:t>
            </a:r>
            <a:r>
              <a:rPr b="1" lang="de-DE" sz="1000" spc="-1" strike="noStrike">
                <a:latin typeface="Arial"/>
              </a:rPr>
              <a:t>verkürzte Ausbildungszeiten </a:t>
            </a:r>
            <a:r>
              <a:rPr b="0" lang="de-DE" sz="1000" spc="-1" strike="noStrike">
                <a:latin typeface="Arial"/>
              </a:rPr>
              <a:t>an. </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ea typeface="Calibri"/>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b="1" lang="de-DE" sz="1000" spc="-1" strike="noStrike">
                <a:latin typeface="Arial"/>
                <a:ea typeface="Calibri"/>
              </a:rPr>
              <a:t>Berufsorientierung am Gymnasium (BOGY)</a:t>
            </a:r>
            <a:r>
              <a:rPr b="0" lang="de-DE" sz="1000" spc="-1" strike="noStrike">
                <a:latin typeface="Arial"/>
                <a:ea typeface="Calibri"/>
              </a:rPr>
              <a:t>“ oder</a:t>
            </a:r>
            <a:r>
              <a:rPr b="1" lang="de-DE" sz="1000" spc="-1" strike="noStrike">
                <a:solidFill>
                  <a:srgbClr val="ff0000"/>
                </a:solidFill>
                <a:latin typeface="Arial"/>
                <a:ea typeface="Calibri"/>
              </a:rPr>
              <a:t> Studieninformationstage</a:t>
            </a:r>
            <a:r>
              <a:rPr b="0" lang="de-DE" sz="1000" spc="-1" strike="noStrike">
                <a:solidFill>
                  <a:srgbClr val="ff0000"/>
                </a:solidFill>
                <a:latin typeface="Arial"/>
                <a:ea typeface="Calibri"/>
              </a:rPr>
              <a:t>) informieren sie sich über die Anforderungen und Bedingungen, die mit den jeweiligen Studienfächern und Berufen einhergehen.</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solidFill>
                  <a:srgbClr val="ff0000"/>
                </a:solidFill>
                <a:latin typeface="Arial"/>
                <a:ea typeface="Calibri"/>
              </a:rPr>
              <a:t>Mit der Versetzung von Klasse 10 in die erste Jahrgangsstufe des Gymnasiums erreicht Ihr Kind automatisch den </a:t>
            </a:r>
            <a:r>
              <a:rPr b="1" lang="de-DE" sz="1000" spc="-1" strike="noStrike">
                <a:solidFill>
                  <a:srgbClr val="ff0000"/>
                </a:solidFill>
                <a:latin typeface="Arial"/>
                <a:ea typeface="Calibri"/>
              </a:rPr>
              <a:t>mittleren Bildungsabschluss</a:t>
            </a:r>
            <a:r>
              <a:rPr b="0" lang="de-DE" sz="1000" spc="-1" strike="noStrike">
                <a:solidFill>
                  <a:srgbClr val="ff0000"/>
                </a:solidFill>
                <a:latin typeface="Arial"/>
                <a:ea typeface="Calibri"/>
              </a:rPr>
              <a:t>.</a:t>
            </a:r>
            <a:endParaRPr b="0" lang="de-DE" sz="1000" spc="-1" strike="noStrike">
              <a:latin typeface="Arial"/>
            </a:endParaRPr>
          </a:p>
        </p:txBody>
      </p:sp>
      <p:sp>
        <p:nvSpPr>
          <p:cNvPr id="515"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F4D59FF6-1C97-48A4-988D-57379E8146BF}"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PlaceHolder 1"/>
          <p:cNvSpPr>
            <a:spLocks noGrp="1"/>
          </p:cNvSpPr>
          <p:nvPr>
            <p:ph type="sldImg"/>
          </p:nvPr>
        </p:nvSpPr>
        <p:spPr>
          <a:xfrm>
            <a:off x="901800" y="739800"/>
            <a:ext cx="4938480" cy="3703320"/>
          </a:xfrm>
          <a:prstGeom prst="rect">
            <a:avLst/>
          </a:prstGeom>
        </p:spPr>
      </p:sp>
      <p:sp>
        <p:nvSpPr>
          <p:cNvPr id="517" name="PlaceHolder 2"/>
          <p:cNvSpPr>
            <a:spLocks noGrp="1"/>
          </p:cNvSpPr>
          <p:nvPr>
            <p:ph type="body"/>
          </p:nvPr>
        </p:nvSpPr>
        <p:spPr>
          <a:xfrm>
            <a:off x="371520" y="4933800"/>
            <a:ext cx="6070320" cy="4442400"/>
          </a:xfrm>
          <a:prstGeom prst="rect">
            <a:avLst/>
          </a:prstGeom>
        </p:spPr>
        <p:txBody>
          <a:bodyPr lIns="90360" rIns="90360" tIns="45360" bIns="45360">
            <a:noAutofit/>
          </a:bodyPr>
          <a:p>
            <a:endParaRPr b="0" lang="de-DE" sz="2000" spc="-1" strike="noStrike">
              <a:latin typeface="Arial"/>
            </a:endParaRPr>
          </a:p>
        </p:txBody>
      </p:sp>
      <p:sp>
        <p:nvSpPr>
          <p:cNvPr id="518"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D25E2307-2696-4EE0-B48D-618F511547C6}"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sldImg"/>
          </p:nvPr>
        </p:nvSpPr>
        <p:spPr>
          <a:xfrm>
            <a:off x="901800" y="739800"/>
            <a:ext cx="4938480" cy="3703320"/>
          </a:xfrm>
          <a:prstGeom prst="rect">
            <a:avLst/>
          </a:prstGeom>
        </p:spPr>
      </p:sp>
      <p:sp>
        <p:nvSpPr>
          <p:cNvPr id="520" name="PlaceHolder 2"/>
          <p:cNvSpPr>
            <a:spLocks noGrp="1"/>
          </p:cNvSpPr>
          <p:nvPr>
            <p:ph type="body"/>
          </p:nvPr>
        </p:nvSpPr>
        <p:spPr>
          <a:xfrm>
            <a:off x="371520" y="4936320"/>
            <a:ext cx="6070320" cy="4869720"/>
          </a:xfrm>
          <a:prstGeom prst="rect">
            <a:avLst/>
          </a:prstGeom>
        </p:spPr>
        <p:txBody>
          <a:bodyPr lIns="90360" rIns="90360" tIns="45360" bIns="45360">
            <a:normAutofit/>
          </a:bodyPr>
          <a:p>
            <a:pPr marL="169560" indent="-169200">
              <a:lnSpc>
                <a:spcPct val="100000"/>
              </a:lnSpc>
              <a:buClr>
                <a:srgbClr val="000000"/>
              </a:buClr>
              <a:buFont typeface="Arial"/>
              <a:buChar char="•"/>
            </a:pPr>
            <a:r>
              <a:rPr b="0" lang="de-DE" sz="1000" spc="-1" strike="noStrike">
                <a:latin typeface="Arial"/>
              </a:rPr>
              <a:t>Die Gemeinschaftsschule ist eine leistungsorientierte Schulart. Sie vermittelt das </a:t>
            </a:r>
            <a:r>
              <a:rPr b="1" lang="de-DE" sz="1000" spc="-1" strike="noStrike">
                <a:latin typeface="Arial"/>
              </a:rPr>
              <a:t>erweiterte Niveau, das zum Abitur </a:t>
            </a:r>
            <a:r>
              <a:rPr b="0" lang="de-DE" sz="1000" spc="-1" strike="noStrike">
                <a:latin typeface="Arial"/>
              </a:rPr>
              <a:t>führt, das </a:t>
            </a:r>
            <a:r>
              <a:rPr b="1" lang="de-DE" sz="1000" spc="-1" strike="noStrike">
                <a:latin typeface="Arial"/>
              </a:rPr>
              <a:t>mittlere, zum Realschulabschluss führende Niveau sowie </a:t>
            </a:r>
            <a:r>
              <a:rPr b="0" lang="de-DE" sz="1000" spc="-1" strike="noStrike">
                <a:latin typeface="Arial"/>
              </a:rPr>
              <a:t>das </a:t>
            </a:r>
            <a:r>
              <a:rPr b="1" lang="de-DE" sz="1000" spc="-1" strike="noStrike">
                <a:latin typeface="Arial"/>
              </a:rPr>
              <a:t>grundlegende, zum Hauptschulabschluss führende Niveau</a:t>
            </a:r>
            <a:r>
              <a:rPr b="0" lang="de-DE" sz="1000" spc="-1" strike="noStrike">
                <a:latin typeface="Arial"/>
              </a:rPr>
              <a:t>. Eine </a:t>
            </a:r>
            <a:r>
              <a:rPr b="1" lang="de-DE" sz="1000" spc="-1" strike="noStrike">
                <a:latin typeface="Arial"/>
              </a:rPr>
              <a:t>Förderung</a:t>
            </a:r>
            <a:r>
              <a:rPr b="0" lang="de-DE" sz="1000" spc="-1" strike="noStrike">
                <a:latin typeface="Arial"/>
              </a:rPr>
              <a:t> auf </a:t>
            </a:r>
            <a:r>
              <a:rPr b="1" lang="de-DE" sz="1000" spc="-1" strike="noStrike">
                <a:latin typeface="Arial"/>
              </a:rPr>
              <a:t>allen drei Niveaustufen </a:t>
            </a:r>
            <a:r>
              <a:rPr b="0" lang="de-DE" sz="1000" spc="-1" strike="noStrike">
                <a:latin typeface="Arial"/>
              </a:rPr>
              <a:t>wird konsequent in </a:t>
            </a:r>
            <a:r>
              <a:rPr b="1" lang="de-DE" sz="1000" spc="-1" strike="noStrike">
                <a:latin typeface="Arial"/>
              </a:rPr>
              <a:t>allen Fächern ab Klasse 5 </a:t>
            </a:r>
            <a:r>
              <a:rPr b="0" lang="de-DE" sz="1000" spc="-1" strike="noStrike">
                <a:latin typeface="Arial"/>
              </a:rPr>
              <a:t>gewährleistet. </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Die </a:t>
            </a:r>
            <a:r>
              <a:rPr b="1" lang="de-DE" sz="1000" spc="-1" strike="noStrike">
                <a:latin typeface="Arial"/>
              </a:rPr>
              <a:t>Entscheidung über den angestrebten Schulabschluss </a:t>
            </a:r>
            <a:r>
              <a:rPr b="0" lang="de-DE" sz="1000" spc="-1" strike="noStrike">
                <a:latin typeface="Arial"/>
              </a:rPr>
              <a:t>fällt erst spät, </a:t>
            </a:r>
            <a:r>
              <a:rPr b="1" lang="de-DE" sz="1000" spc="-1" strike="noStrike">
                <a:latin typeface="Arial"/>
              </a:rPr>
              <a:t>in Klasse 8 bzw. 9</a:t>
            </a:r>
            <a:r>
              <a:rPr b="0" lang="de-DE" sz="1000" spc="-1" strike="noStrike">
                <a:latin typeface="Arial"/>
              </a:rPr>
              <a:t>. Die Entscheidung über den Schulabschluss treffen die </a:t>
            </a:r>
            <a:r>
              <a:rPr b="1" lang="de-DE" sz="1000" spc="-1" strike="noStrike">
                <a:latin typeface="Arial"/>
              </a:rPr>
              <a:t>Eltern</a:t>
            </a:r>
            <a:r>
              <a:rPr b="0" lang="de-DE" sz="1000" spc="-1" strike="noStrike">
                <a:latin typeface="Arial"/>
              </a:rPr>
              <a:t> nach Beratung durch die Schule.</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Die </a:t>
            </a:r>
            <a:r>
              <a:rPr b="1" lang="de-DE" sz="1000" spc="-1" strike="noStrike">
                <a:latin typeface="Arial"/>
              </a:rPr>
              <a:t>Pädagogik der Gemeinschaftsschule </a:t>
            </a:r>
            <a:r>
              <a:rPr b="0" lang="de-DE" sz="1000" spc="-1" strike="noStrike">
                <a:latin typeface="Arial"/>
              </a:rPr>
              <a:t>geht auf die Unterschiedlichkeit der Kinder und Jugendlichen ein. Die Lernangebote werden auf die verschiedenen Begabungen, Fähigkeiten und Entwicklungen des Einzelnen abgestimmt. </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Der Unterricht findet in </a:t>
            </a:r>
            <a:r>
              <a:rPr b="1" lang="de-DE" sz="1000" spc="-1" strike="noStrike">
                <a:latin typeface="Arial"/>
              </a:rPr>
              <a:t>Lerngruppen </a:t>
            </a:r>
            <a:r>
              <a:rPr b="0" lang="de-DE" sz="1000" spc="-1" strike="noStrike">
                <a:latin typeface="Arial"/>
              </a:rPr>
              <a:t>statt, in denen </a:t>
            </a:r>
            <a:r>
              <a:rPr b="1" lang="de-DE" sz="1000" spc="-1" strike="noStrike">
                <a:latin typeface="Arial"/>
              </a:rPr>
              <a:t>Schülerinnen und Schüler unterschiedlicher Leistungsstärken  überwiegend gemeinsam lernen.</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Die Schülerinnen und Schüler werden </a:t>
            </a:r>
            <a:r>
              <a:rPr b="1" lang="de-DE" sz="1000" spc="-1" strike="noStrike">
                <a:latin typeface="Arial"/>
              </a:rPr>
              <a:t>in eigenverantwortlichen Lernphasen zum selbständigen Lernen hingeführt</a:t>
            </a:r>
            <a:r>
              <a:rPr b="0" lang="de-DE" sz="1000" spc="-1" strike="noStrike">
                <a:latin typeface="Arial"/>
              </a:rPr>
              <a:t>. Die Lehrkräfte begleiten die Schülerinnen und Schüler in ihrem Lernprozess sehr eng. Alle Schülerinnen und Schüler an der Gemeinschaftsschule erhalten </a:t>
            </a:r>
            <a:r>
              <a:rPr b="1" lang="de-DE" sz="1000" spc="-1" strike="noStrike">
                <a:latin typeface="Arial"/>
              </a:rPr>
              <a:t>regelmäßige Coachinggespräche </a:t>
            </a:r>
            <a:r>
              <a:rPr b="0" lang="de-DE" sz="1000" spc="-1" strike="noStrike">
                <a:latin typeface="Arial"/>
              </a:rPr>
              <a:t>durch die Lehrkräfte.</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Jeder Schüler und jede Schülerin erhält detaillierte schriftliche </a:t>
            </a:r>
            <a:r>
              <a:rPr b="1" lang="de-DE" sz="1000" spc="-1" strike="noStrike">
                <a:latin typeface="Arial"/>
              </a:rPr>
              <a:t>Leistungsrückmeldungen</a:t>
            </a:r>
            <a:r>
              <a:rPr b="0" lang="de-DE" sz="1000" spc="-1" strike="noStrike">
                <a:latin typeface="Arial"/>
              </a:rPr>
              <a:t>. Zum Schulhalbjahr und am Schuljahresende wird ein Lernentwicklungsbericht erstellt. Auf Wunsch der Eltern werden zusätzlich Noten gegeben. Es gibt kein </a:t>
            </a:r>
            <a:r>
              <a:rPr b="1" lang="de-DE" sz="1000" spc="-1" strike="noStrike">
                <a:latin typeface="Arial"/>
              </a:rPr>
              <a:t>Sitzenbleiben. </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Die </a:t>
            </a:r>
            <a:r>
              <a:rPr b="1" lang="de-DE" sz="1000" spc="-1" strike="noStrike">
                <a:latin typeface="Arial"/>
              </a:rPr>
              <a:t>Berufs- und Studienorientierung </a:t>
            </a:r>
            <a:r>
              <a:rPr b="0" lang="de-DE" sz="1000" spc="-1" strike="noStrike">
                <a:latin typeface="Arial"/>
              </a:rPr>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Die Gemeinschaftsschule bereitet sowohl auf den </a:t>
            </a:r>
            <a:r>
              <a:rPr b="1" lang="de-DE" sz="1000" spc="-1" strike="noStrike">
                <a:latin typeface="Arial"/>
              </a:rPr>
              <a:t>Übergang in eine Ausbildung </a:t>
            </a:r>
            <a:r>
              <a:rPr b="0" lang="de-DE" sz="1000" spc="-1" strike="noStrike">
                <a:latin typeface="Arial"/>
              </a:rPr>
              <a:t>als auch den Besuch einer </a:t>
            </a:r>
            <a:r>
              <a:rPr b="1" lang="de-DE" sz="1000" spc="-1" strike="noStrike">
                <a:latin typeface="Arial"/>
              </a:rPr>
              <a:t>weiterführenden Schule </a:t>
            </a:r>
            <a:r>
              <a:rPr b="0" lang="de-DE" sz="1000" spc="-1" strike="noStrike">
                <a:latin typeface="Arial"/>
              </a:rPr>
              <a:t>vor.</a:t>
            </a:r>
            <a:endParaRPr b="0" lang="de-DE" sz="1000" spc="-1" strike="noStrike">
              <a:latin typeface="Arial"/>
            </a:endParaRPr>
          </a:p>
          <a:p>
            <a:pPr>
              <a:lnSpc>
                <a:spcPct val="100000"/>
              </a:lnSpc>
            </a:pPr>
            <a:endParaRPr b="0" lang="de-DE" sz="1000" spc="-1" strike="noStrike">
              <a:latin typeface="Arial"/>
            </a:endParaRPr>
          </a:p>
          <a:p>
            <a:pPr>
              <a:lnSpc>
                <a:spcPct val="100000"/>
              </a:lnSpc>
            </a:pPr>
            <a:endParaRPr b="0" lang="de-DE" sz="1000" spc="-1" strike="noStrike">
              <a:latin typeface="Arial"/>
            </a:endParaRPr>
          </a:p>
          <a:p>
            <a:pPr>
              <a:lnSpc>
                <a:spcPct val="100000"/>
              </a:lnSpc>
            </a:pPr>
            <a:endParaRPr b="0" lang="de-DE" sz="1000" spc="-1" strike="noStrike">
              <a:latin typeface="Arial"/>
            </a:endParaRPr>
          </a:p>
        </p:txBody>
      </p:sp>
      <p:sp>
        <p:nvSpPr>
          <p:cNvPr id="521"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4B0238D9-2F7E-4233-AB4C-5A7C5B68943D}"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sldImg"/>
          </p:nvPr>
        </p:nvSpPr>
        <p:spPr>
          <a:xfrm>
            <a:off x="901800" y="739800"/>
            <a:ext cx="4938480" cy="3703320"/>
          </a:xfrm>
          <a:prstGeom prst="rect">
            <a:avLst/>
          </a:prstGeom>
        </p:spPr>
      </p:sp>
      <p:sp>
        <p:nvSpPr>
          <p:cNvPr id="523" name="PlaceHolder 2"/>
          <p:cNvSpPr>
            <a:spLocks noGrp="1"/>
          </p:cNvSpPr>
          <p:nvPr>
            <p:ph type="body"/>
          </p:nvPr>
        </p:nvSpPr>
        <p:spPr>
          <a:xfrm>
            <a:off x="299880" y="4936320"/>
            <a:ext cx="6213240" cy="4726440"/>
          </a:xfrm>
          <a:prstGeom prst="rect">
            <a:avLst/>
          </a:prstGeom>
        </p:spPr>
        <p:txBody>
          <a:bodyPr lIns="90360" rIns="90360" tIns="45360" bIns="45360">
            <a:normAutofit fontScale="94000"/>
          </a:bodyPr>
          <a:p>
            <a:pPr marL="169560" indent="-169200">
              <a:lnSpc>
                <a:spcPct val="100000"/>
              </a:lnSpc>
              <a:buClr>
                <a:srgbClr val="000000"/>
              </a:buClr>
              <a:buFont typeface="Arial"/>
              <a:buChar char="•"/>
            </a:pPr>
            <a:r>
              <a:rPr b="0" lang="de-DE" sz="1100" spc="-1" strike="noStrike">
                <a:latin typeface="Arial"/>
              </a:rPr>
              <a:t>Die Gemeinschaftsschule bietet die Standards der Hauptschule, der Realschule und des Gymnasiums an. Die Schülerinnen und Schüler können </a:t>
            </a:r>
            <a:r>
              <a:rPr b="1" lang="de-DE" sz="1100" spc="-1" strike="noStrike">
                <a:latin typeface="Arial"/>
              </a:rPr>
              <a:t>in jedem Fach </a:t>
            </a:r>
            <a:r>
              <a:rPr b="0" lang="de-DE" sz="1100" spc="-1" strike="noStrike">
                <a:latin typeface="Arial"/>
              </a:rPr>
              <a:t>auf der für sie </a:t>
            </a:r>
            <a:r>
              <a:rPr b="1" lang="de-DE" sz="1100" spc="-1" strike="noStrike">
                <a:latin typeface="Arial"/>
              </a:rPr>
              <a:t>am besten geeigneten Niveaustufe </a:t>
            </a:r>
            <a:r>
              <a:rPr b="0" lang="de-DE" sz="1100" spc="-1" strike="noStrike">
                <a:latin typeface="Arial"/>
              </a:rPr>
              <a:t>lernen.</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Erst im Abschlussjahr der Sekundarstufe I, d. h. im neunten oder zehnten Schuljahr, lernen die Schülerinnen und Schüler über alle Fächer hinweg auf einheitlichem Niveau. </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Am </a:t>
            </a:r>
            <a:r>
              <a:rPr b="1" lang="de-DE" sz="1100" spc="-1" strike="noStrike">
                <a:latin typeface="Arial"/>
              </a:rPr>
              <a:t>Ende von Klassenstufe 9 oder 10 </a:t>
            </a:r>
            <a:r>
              <a:rPr b="0" lang="de-DE" sz="1100" spc="-1" strike="noStrike">
                <a:latin typeface="Arial"/>
              </a:rPr>
              <a:t>kann an der Gemeinschaftsschule der </a:t>
            </a:r>
            <a:r>
              <a:rPr b="1" lang="de-DE" sz="1100" spc="-1" strike="noStrike">
                <a:latin typeface="Arial"/>
              </a:rPr>
              <a:t>Hauptschulabschluss </a:t>
            </a:r>
            <a:r>
              <a:rPr b="0" lang="de-DE" sz="1100" spc="-1" strike="noStrike">
                <a:latin typeface="Arial"/>
              </a:rPr>
              <a:t>abgelegt werden, am </a:t>
            </a:r>
            <a:r>
              <a:rPr b="1" lang="de-DE" sz="1100" spc="-1" strike="noStrike">
                <a:latin typeface="Arial"/>
              </a:rPr>
              <a:t>Ende von Klassenstufe 10 </a:t>
            </a:r>
            <a:r>
              <a:rPr b="0" lang="de-DE" sz="1100" spc="-1" strike="noStrike">
                <a:latin typeface="Arial"/>
              </a:rPr>
              <a:t>der Realschulabschluss.  Außerdem führt ein </a:t>
            </a:r>
            <a:r>
              <a:rPr b="1" lang="de-DE" sz="1100" spc="-1" strike="noStrike">
                <a:latin typeface="Arial"/>
              </a:rPr>
              <a:t>neunjähriger Bildungsgang zum Abitur</a:t>
            </a:r>
            <a:r>
              <a:rPr b="0" lang="de-DE" sz="1100" spc="-1" strike="noStrike">
                <a:latin typeface="Arial"/>
              </a:rPr>
              <a:t>, das entweder an einer Gemeinschaftsschule mit Oberstufe, an einem allgemein bildenden oder einem beruflichen Gymnasium abgelegt werden kann. </a:t>
            </a:r>
            <a:endParaRPr b="0" lang="de-DE" sz="1100" spc="-1" strike="noStrike">
              <a:latin typeface="Arial"/>
            </a:endParaRPr>
          </a:p>
          <a:p>
            <a:pPr>
              <a:lnSpc>
                <a:spcPct val="100000"/>
              </a:lnSpc>
            </a:pPr>
            <a:endParaRPr b="0" lang="de-DE" sz="1100" spc="-1" strike="noStrike">
              <a:latin typeface="Arial"/>
            </a:endParaRPr>
          </a:p>
          <a:p>
            <a:pPr marL="171360" indent="-171000">
              <a:lnSpc>
                <a:spcPct val="100000"/>
              </a:lnSpc>
              <a:buClr>
                <a:srgbClr val="000000"/>
              </a:buClr>
              <a:buFont typeface="Arial"/>
              <a:buChar char="•"/>
            </a:pPr>
            <a:r>
              <a:rPr b="0" lang="de-DE" sz="1100" spc="-1" strike="noStrike">
                <a:latin typeface="Arial"/>
              </a:rPr>
              <a:t>Mit dem </a:t>
            </a:r>
            <a:r>
              <a:rPr b="1" lang="de-DE" sz="1100" spc="-1" strike="noStrike">
                <a:latin typeface="Arial"/>
              </a:rPr>
              <a:t>Wahlpflichtfach </a:t>
            </a:r>
            <a:r>
              <a:rPr b="0" lang="de-DE" sz="1100" spc="-1" strike="noStrike">
                <a:latin typeface="Arial"/>
              </a:rPr>
              <a:t>ab Klasse 6 bzw. 7 können die Schülerinnen und Schüler gemäß ihrer Interessen und Neigungen eine Wahl treffen: </a:t>
            </a:r>
            <a:endParaRPr b="0" lang="de-DE" sz="1100" spc="-1" strike="noStrike">
              <a:latin typeface="Arial"/>
            </a:endParaRPr>
          </a:p>
          <a:p>
            <a:pPr lvl="1" marL="626400" indent="-169200">
              <a:lnSpc>
                <a:spcPct val="100000"/>
              </a:lnSpc>
              <a:buClr>
                <a:srgbClr val="000000"/>
              </a:buClr>
              <a:buFont typeface="Wingdings" charset="2"/>
              <a:buChar char=""/>
            </a:pPr>
            <a:r>
              <a:rPr b="1" lang="de-DE" sz="1100" spc="-1" strike="noStrike">
                <a:latin typeface="Arial"/>
              </a:rPr>
              <a:t>zweite Fremdsprache (Französisch) (ab Klasse 6)</a:t>
            </a:r>
            <a:endParaRPr b="0" lang="de-DE" sz="1100" spc="-1" strike="noStrike">
              <a:latin typeface="Arial"/>
            </a:endParaRPr>
          </a:p>
          <a:p>
            <a:pPr lvl="1" marL="626400" indent="-169200">
              <a:lnSpc>
                <a:spcPct val="100000"/>
              </a:lnSpc>
              <a:buClr>
                <a:srgbClr val="000000"/>
              </a:buClr>
              <a:buFont typeface="Wingdings" charset="2"/>
              <a:buChar char=""/>
            </a:pPr>
            <a:r>
              <a:rPr b="1" lang="de-DE" sz="1100" spc="-1" strike="noStrike">
                <a:latin typeface="Arial"/>
              </a:rPr>
              <a:t>Technik (ab Klasse 7) oder </a:t>
            </a:r>
            <a:endParaRPr b="0" lang="de-DE" sz="1100" spc="-1" strike="noStrike">
              <a:latin typeface="Arial"/>
            </a:endParaRPr>
          </a:p>
          <a:p>
            <a:pPr lvl="1" marL="626400" indent="-169200">
              <a:lnSpc>
                <a:spcPct val="100000"/>
              </a:lnSpc>
              <a:buClr>
                <a:srgbClr val="000000"/>
              </a:buClr>
              <a:buFont typeface="Wingdings" charset="2"/>
              <a:buChar char=""/>
            </a:pPr>
            <a:r>
              <a:rPr b="1" lang="de-DE" sz="1100" spc="-1" strike="noStrike">
                <a:latin typeface="Arial"/>
              </a:rPr>
              <a:t>Alltagskultur, Ernährung, Soziales (AES) (ab Klasse 7)</a:t>
            </a:r>
            <a:endParaRPr b="0" lang="de-DE" sz="1100" spc="-1" strike="noStrike">
              <a:latin typeface="Arial"/>
            </a:endParaRPr>
          </a:p>
          <a:p>
            <a:pPr>
              <a:lnSpc>
                <a:spcPct val="100000"/>
              </a:lnSpc>
            </a:pPr>
            <a:endParaRPr b="0" lang="de-DE" sz="1100" spc="-1" strike="noStrike">
              <a:latin typeface="Arial"/>
            </a:endParaRPr>
          </a:p>
          <a:p>
            <a:pPr marL="171360" indent="-171000">
              <a:lnSpc>
                <a:spcPct val="100000"/>
              </a:lnSpc>
              <a:buClr>
                <a:srgbClr val="000000"/>
              </a:buClr>
              <a:buFont typeface="Arial"/>
              <a:buChar char="•"/>
            </a:pPr>
            <a:r>
              <a:rPr b="0" lang="de-DE" sz="1100" spc="-1" strike="noStrike">
                <a:latin typeface="Arial"/>
              </a:rPr>
              <a:t>Ab Klassenstufe 8 bietet die Schule zusätzlich </a:t>
            </a:r>
            <a:r>
              <a:rPr b="1" lang="de-DE" sz="1100" spc="-1" strike="noStrike">
                <a:latin typeface="Arial"/>
              </a:rPr>
              <a:t>Profilfächer</a:t>
            </a:r>
            <a:r>
              <a:rPr b="0" lang="de-DE" sz="1100" spc="-1" strike="noStrike">
                <a:latin typeface="Arial"/>
              </a:rPr>
              <a:t> an, wie sie auch an den Gymnasien unterrichtet werden:</a:t>
            </a:r>
            <a:endParaRPr b="0" lang="de-DE" sz="1100" spc="-1" strike="noStrike">
              <a:latin typeface="Arial"/>
            </a:endParaRPr>
          </a:p>
          <a:p>
            <a:pPr lvl="1" marL="626400" indent="-169200">
              <a:lnSpc>
                <a:spcPct val="100000"/>
              </a:lnSpc>
              <a:buClr>
                <a:srgbClr val="000000"/>
              </a:buClr>
              <a:buFont typeface="Wingdings" charset="2"/>
              <a:buChar char=""/>
            </a:pPr>
            <a:r>
              <a:rPr b="1" lang="de-DE" sz="1100" spc="-1" strike="noStrike">
                <a:latin typeface="Arial"/>
              </a:rPr>
              <a:t>Naturwissenschaft und Technik (NwT) bzw. </a:t>
            </a:r>
            <a:endParaRPr b="0" lang="de-DE" sz="1100" spc="-1" strike="noStrike">
              <a:latin typeface="Arial"/>
            </a:endParaRPr>
          </a:p>
          <a:p>
            <a:pPr lvl="1" marL="626400" indent="-169200">
              <a:lnSpc>
                <a:spcPct val="100000"/>
              </a:lnSpc>
              <a:buClr>
                <a:srgbClr val="000000"/>
              </a:buClr>
              <a:buFont typeface="Wingdings" charset="2"/>
              <a:buChar char=""/>
            </a:pPr>
            <a:r>
              <a:rPr b="1" lang="de-DE" sz="1100" spc="-1" strike="noStrike">
                <a:latin typeface="Arial"/>
              </a:rPr>
              <a:t>Musik, Bildende Kunst oder Sport. </a:t>
            </a:r>
            <a:endParaRPr b="0" lang="de-DE" sz="1100" spc="-1" strike="noStrike">
              <a:latin typeface="Arial"/>
            </a:endParaRPr>
          </a:p>
          <a:p>
            <a:pPr lvl="1" marL="626400" indent="-169200">
              <a:lnSpc>
                <a:spcPct val="100000"/>
              </a:lnSpc>
              <a:buClr>
                <a:srgbClr val="000000"/>
              </a:buClr>
              <a:buFont typeface="Wingdings" charset="2"/>
              <a:buChar char=""/>
            </a:pPr>
            <a:r>
              <a:rPr b="1" lang="de-DE" sz="1100" spc="-1" strike="noStrike">
                <a:latin typeface="Arial"/>
              </a:rPr>
              <a:t>Manche Gemeinschaftsschulen bieten darüber hinaus zusätzlich Spanisch an. </a:t>
            </a:r>
            <a:endParaRPr b="0" lang="de-DE" sz="1100" spc="-1" strike="noStrike">
              <a:latin typeface="Arial"/>
            </a:endParaRPr>
          </a:p>
          <a:p>
            <a:pPr lvl="1" marL="626400" indent="-169200">
              <a:lnSpc>
                <a:spcPct val="100000"/>
              </a:lnSpc>
              <a:buClr>
                <a:srgbClr val="000000"/>
              </a:buClr>
              <a:buFont typeface="Wingdings" charset="2"/>
              <a:buChar char=""/>
            </a:pPr>
            <a:r>
              <a:rPr b="1" lang="de-DE" sz="1100" spc="-1" strike="noStrike">
                <a:latin typeface="Arial"/>
              </a:rPr>
              <a:t>Ab dem Schuljahr 2019/2020 können manche Gemeinschaftsschulen auch das Profilfach Informatik, Mathematik, Physik (IMP) anbieten.</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Alle Gemeinschaftsschulen sind in den Klassenstufen 5 bis 10 </a:t>
            </a:r>
            <a:r>
              <a:rPr b="1" lang="de-DE" sz="1100" spc="-1" strike="noStrike">
                <a:latin typeface="Arial"/>
              </a:rPr>
              <a:t>verbindliche Ganztagsschulen</a:t>
            </a:r>
            <a:r>
              <a:rPr b="0" lang="de-DE" sz="1100" spc="-1" strike="noStrike">
                <a:latin typeface="Arial"/>
              </a:rPr>
              <a:t>. Die Schülerinnen und Schüler verbringen an drei oder vier Tagen jeweils acht Zeitstunden an der Schule. Der Schultag ist dabei rhythmisiert. Hausaufgaben gibt es in der Regel nicht, sie werden durch Aufgaben in der Schule ersetzt.</a:t>
            </a:r>
            <a:endParaRPr b="0" lang="de-DE" sz="1100" spc="-1" strike="noStrike">
              <a:latin typeface="Arial"/>
            </a:endParaRPr>
          </a:p>
          <a:p>
            <a:pPr>
              <a:lnSpc>
                <a:spcPct val="100000"/>
              </a:lnSpc>
            </a:pPr>
            <a:endParaRPr b="0" lang="de-DE" sz="1100" spc="-1" strike="noStrike">
              <a:latin typeface="Arial"/>
            </a:endParaRPr>
          </a:p>
          <a:p>
            <a:pPr>
              <a:lnSpc>
                <a:spcPct val="100000"/>
              </a:lnSpc>
            </a:pPr>
            <a:endParaRPr b="0" lang="de-DE" sz="1100" spc="-1" strike="noStrike">
              <a:latin typeface="Arial"/>
            </a:endParaRPr>
          </a:p>
        </p:txBody>
      </p:sp>
      <p:sp>
        <p:nvSpPr>
          <p:cNvPr id="524"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AA1889F6-7126-423B-88CD-BEF38B92D704}"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sldImg"/>
          </p:nvPr>
        </p:nvSpPr>
        <p:spPr>
          <a:xfrm>
            <a:off x="901800" y="739800"/>
            <a:ext cx="4938480" cy="3703320"/>
          </a:xfrm>
          <a:prstGeom prst="rect">
            <a:avLst/>
          </a:prstGeom>
        </p:spPr>
      </p:sp>
      <p:sp>
        <p:nvSpPr>
          <p:cNvPr id="526" name="PlaceHolder 2"/>
          <p:cNvSpPr>
            <a:spLocks noGrp="1"/>
          </p:cNvSpPr>
          <p:nvPr>
            <p:ph type="body"/>
          </p:nvPr>
        </p:nvSpPr>
        <p:spPr>
          <a:xfrm>
            <a:off x="371520" y="4933800"/>
            <a:ext cx="6070320" cy="4442400"/>
          </a:xfrm>
          <a:prstGeom prst="rect">
            <a:avLst/>
          </a:prstGeom>
        </p:spPr>
        <p:txBody>
          <a:bodyPr lIns="90360" rIns="90360" tIns="45360" bIns="45360">
            <a:noAutofit/>
          </a:bodyPr>
          <a:p>
            <a:endParaRPr b="0" lang="de-DE" sz="2000" spc="-1" strike="noStrike">
              <a:latin typeface="Arial"/>
            </a:endParaRPr>
          </a:p>
        </p:txBody>
      </p:sp>
      <p:sp>
        <p:nvSpPr>
          <p:cNvPr id="527"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6AF312E9-6BE7-4DD9-959B-93A9B55CFFA0}"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sldImg"/>
          </p:nvPr>
        </p:nvSpPr>
        <p:spPr>
          <a:xfrm>
            <a:off x="901800" y="739800"/>
            <a:ext cx="4938480" cy="3703320"/>
          </a:xfrm>
          <a:prstGeom prst="rect">
            <a:avLst/>
          </a:prstGeom>
        </p:spPr>
      </p:sp>
      <p:sp>
        <p:nvSpPr>
          <p:cNvPr id="529" name="PlaceHolder 2"/>
          <p:cNvSpPr>
            <a:spLocks noGrp="1"/>
          </p:cNvSpPr>
          <p:nvPr>
            <p:ph type="body"/>
          </p:nvPr>
        </p:nvSpPr>
        <p:spPr>
          <a:xfrm>
            <a:off x="299880" y="4506480"/>
            <a:ext cx="6141600" cy="4941000"/>
          </a:xfrm>
          <a:prstGeom prst="rect">
            <a:avLst/>
          </a:prstGeom>
        </p:spPr>
        <p:txBody>
          <a:bodyPr lIns="90360" rIns="90360" tIns="45360" bIns="45360">
            <a:noAutofit/>
          </a:bodyPr>
          <a:p>
            <a:pPr marL="171360" indent="-171000">
              <a:lnSpc>
                <a:spcPct val="100000"/>
              </a:lnSpc>
              <a:buClr>
                <a:srgbClr val="000000"/>
              </a:buClr>
              <a:buFont typeface="Arial"/>
              <a:buChar char="•"/>
            </a:pPr>
            <a:r>
              <a:rPr b="0" lang="de-DE" sz="1000" spc="-1" strike="noStrike">
                <a:latin typeface="Arial"/>
              </a:rPr>
              <a:t>Die sonderpädagogischen Bildungs- und Beratungszentren (SBBZ) des Landes halten </a:t>
            </a:r>
            <a:r>
              <a:rPr b="1" lang="de-DE" sz="1000" spc="-1" strike="noStrike">
                <a:latin typeface="Arial"/>
              </a:rPr>
              <a:t>Beratungs- und Unterstützungsangebote </a:t>
            </a:r>
            <a:r>
              <a:rPr b="0" lang="de-DE" sz="1000" spc="-1" strike="noStrike">
                <a:latin typeface="Arial"/>
              </a:rPr>
              <a:t>sowie </a:t>
            </a:r>
            <a:r>
              <a:rPr b="1" lang="de-DE" sz="1000" spc="-1" strike="noStrike">
                <a:latin typeface="Arial"/>
              </a:rPr>
              <a:t>sonderpädagogische Bildungsangebote</a:t>
            </a:r>
            <a:r>
              <a:rPr b="0" lang="de-DE" sz="1000" spc="-1" strike="noStrike">
                <a:latin typeface="Arial"/>
              </a:rPr>
              <a:t> an allgemeinen Schulen und an den eigenen Einrichtungen vor. Inklusive Bildungsangebote sind auch in der Sekundarstufe I möglich.</a:t>
            </a:r>
            <a:endParaRPr b="0" lang="de-DE" sz="1000" spc="-1" strike="noStrike">
              <a:latin typeface="Arial"/>
            </a:endParaRPr>
          </a:p>
          <a:p>
            <a:pPr>
              <a:lnSpc>
                <a:spcPct val="100000"/>
              </a:lnSpc>
            </a:pPr>
            <a:endParaRPr b="0" lang="de-DE" sz="1000" spc="-1" strike="noStrike">
              <a:latin typeface="Arial"/>
            </a:endParaRPr>
          </a:p>
          <a:p>
            <a:pPr>
              <a:lnSpc>
                <a:spcPct val="100000"/>
              </a:lnSpc>
            </a:pPr>
            <a:r>
              <a:rPr b="1" lang="de-DE" sz="1000" spc="-1" strike="noStrike">
                <a:latin typeface="Arial"/>
              </a:rPr>
              <a:t>     </a:t>
            </a:r>
            <a:r>
              <a:rPr b="1" lang="de-DE" sz="1000" spc="-1" strike="noStrike" u="sng">
                <a:uFillTx/>
                <a:latin typeface="Arial"/>
              </a:rPr>
              <a:t>Beratung/Unterstützung durch den sonderpädagogischen Dienst</a:t>
            </a:r>
            <a:r>
              <a:rPr b="1" lang="de-DE" sz="1000" spc="-1" strike="noStrike">
                <a:latin typeface="Arial"/>
              </a:rPr>
              <a:t> </a:t>
            </a: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Der sonderpädagogische Dienst berät die Schule, </a:t>
            </a:r>
            <a:r>
              <a:rPr b="1" lang="de-DE" sz="1000" spc="-1" strike="noStrike">
                <a:latin typeface="Arial"/>
              </a:rPr>
              <a:t>wie für das Kind geeignete Lernangebote gemacht werden können</a:t>
            </a:r>
            <a:r>
              <a:rPr b="0" lang="de-DE" sz="1000" spc="-1" strike="noStrike">
                <a:latin typeface="Arial"/>
              </a:rPr>
              <a:t> bzw. diese adaptiert werden können, unterstützt bei der Beschaffung von Hilfsmitteln und berät in deren Anwendung. Dies kann punktuell nötig sein, aber auch kontinuierlich erfolgen.</a:t>
            </a:r>
            <a:endParaRPr b="0" lang="de-DE" sz="1000" spc="-1" strike="noStrike">
              <a:latin typeface="Arial"/>
            </a:endParaRPr>
          </a:p>
          <a:p>
            <a:pPr marL="169560" indent="-169200">
              <a:lnSpc>
                <a:spcPct val="100000"/>
              </a:lnSpc>
              <a:buClr>
                <a:srgbClr val="000000"/>
              </a:buClr>
              <a:buFont typeface="Arial"/>
              <a:buChar char="•"/>
            </a:pPr>
            <a:r>
              <a:rPr b="1" lang="de-DE" sz="1000" spc="-1" strike="noStrike">
                <a:latin typeface="Arial"/>
              </a:rPr>
              <a:t>Zielsetzung </a:t>
            </a:r>
            <a:r>
              <a:rPr b="0" lang="de-DE" sz="1000" spc="-1" strike="noStrike">
                <a:latin typeface="Arial"/>
              </a:rPr>
              <a:t>des sonderpädagogischen Dienstes ist es, eine </a:t>
            </a:r>
            <a:r>
              <a:rPr b="1" lang="de-DE" sz="1000" spc="-1" strike="noStrike">
                <a:latin typeface="Arial"/>
              </a:rPr>
              <a:t>erfolgreiche schulische Förderung an der Schule </a:t>
            </a:r>
            <a:r>
              <a:rPr b="0" lang="de-DE" sz="1000" spc="-1" strike="noStrike">
                <a:latin typeface="Arial"/>
              </a:rPr>
              <a:t>zu sichern.</a:t>
            </a:r>
            <a:endParaRPr b="0" lang="de-DE" sz="1000" spc="-1" strike="noStrike">
              <a:latin typeface="Arial"/>
            </a:endParaRPr>
          </a:p>
          <a:p>
            <a:pPr>
              <a:lnSpc>
                <a:spcPct val="100000"/>
              </a:lnSpc>
            </a:pPr>
            <a:endParaRPr b="0" lang="de-DE" sz="1000" spc="-1" strike="noStrike">
              <a:latin typeface="Arial"/>
            </a:endParaRPr>
          </a:p>
          <a:p>
            <a:pPr>
              <a:lnSpc>
                <a:spcPct val="100000"/>
              </a:lnSpc>
            </a:pPr>
            <a:r>
              <a:rPr b="0" lang="de-DE" sz="1000" spc="-1" strike="noStrike">
                <a:latin typeface="Arial"/>
              </a:rPr>
              <a:t>     </a:t>
            </a:r>
            <a:r>
              <a:rPr b="1" lang="de-DE" sz="1000" spc="-1" strike="noStrike" u="sng">
                <a:uFillTx/>
                <a:latin typeface="Arial"/>
              </a:rPr>
              <a:t>Das sonderpädagogische Bildungsangebot </a:t>
            </a: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Die Befristung des Anspruchs auf ein sonderpädagogisches Bildungs- und Beratungsangebot ist je nach Kind unterschiedlich. Er endet jedoch </a:t>
            </a:r>
            <a:r>
              <a:rPr b="0" lang="de-DE" sz="1000" spc="-1" strike="noStrike" u="sng">
                <a:uFillTx/>
                <a:latin typeface="Arial"/>
              </a:rPr>
              <a:t>spätestens</a:t>
            </a:r>
            <a:r>
              <a:rPr b="0" lang="de-DE" sz="1000" spc="-1" strike="noStrike">
                <a:latin typeface="Arial"/>
              </a:rPr>
              <a:t> am Ende der Primarstufe. Beim </a:t>
            </a:r>
            <a:r>
              <a:rPr b="1" lang="de-DE" sz="1000" spc="-1" strike="noStrike">
                <a:latin typeface="Arial"/>
              </a:rPr>
              <a:t>Übergang auf eine weiterführende Schule</a:t>
            </a:r>
            <a:r>
              <a:rPr b="0" lang="de-DE" sz="1000" spc="-1" strike="noStrike">
                <a:latin typeface="Arial"/>
              </a:rPr>
              <a:t> ist ein </a:t>
            </a:r>
            <a:r>
              <a:rPr b="1" lang="de-DE" sz="1000" spc="-1" strike="noStrike">
                <a:latin typeface="Arial"/>
              </a:rPr>
              <a:t>erneutes Beratungs- und Entscheidungsverfahren</a:t>
            </a:r>
            <a:r>
              <a:rPr b="0" lang="de-DE" sz="1000" spc="-1" strike="noStrike">
                <a:latin typeface="Arial"/>
              </a:rPr>
              <a:t> erforderlich. (</a:t>
            </a:r>
            <a:r>
              <a:rPr b="1" lang="de-DE" sz="1000" spc="-1" strike="noStrike">
                <a:latin typeface="Arial"/>
              </a:rPr>
              <a:t>Antragsfrist zum 1.12. des 4. Schuljahres)</a:t>
            </a: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Die Feststellung des Anspruchs kann auch erst im Laufe einer Schulbiografie erforderlich werden, z. B. bei fortschreitenden Erkrankungen oder wenn die Auswirkungen einer Behinderung erst mit zunehmendem schulischen Anspruchsniveau deutlich werden. </a:t>
            </a: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Die Eltern wählen zwischen einem sonderpädagogischen Bildungsangebot an einem </a:t>
            </a:r>
            <a:r>
              <a:rPr b="1" lang="de-DE" sz="1000" spc="-1" strike="noStrike">
                <a:latin typeface="Arial"/>
              </a:rPr>
              <a:t>SBBZ </a:t>
            </a:r>
            <a:r>
              <a:rPr b="0" lang="de-DE" sz="1000" spc="-1" strike="noStrike">
                <a:latin typeface="Arial"/>
              </a:rPr>
              <a:t>(einschließlich einer </a:t>
            </a:r>
            <a:r>
              <a:rPr b="1" lang="de-DE" sz="1000" spc="-1" strike="noStrike">
                <a:latin typeface="Arial"/>
              </a:rPr>
              <a:t>kooperativen Organisationform </a:t>
            </a:r>
            <a:r>
              <a:rPr b="0" lang="de-DE" sz="1000" spc="-1" strike="noStrike">
                <a:latin typeface="Arial"/>
              </a:rPr>
              <a:t>des SBBZ mit der allgemeinen Schule - ehemals Außenklasse -) oder einem </a:t>
            </a:r>
            <a:r>
              <a:rPr b="1" lang="de-DE" sz="1000" spc="-1" strike="noStrike">
                <a:latin typeface="Arial"/>
              </a:rPr>
              <a:t>inklusiven Bildungsangebot.</a:t>
            </a:r>
            <a:endParaRPr b="0" lang="de-DE" sz="1000" spc="-1" strike="noStrike">
              <a:latin typeface="Arial"/>
            </a:endParaRPr>
          </a:p>
          <a:p>
            <a:pPr marL="169560" indent="-169200">
              <a:lnSpc>
                <a:spcPct val="100000"/>
              </a:lnSpc>
              <a:buClr>
                <a:srgbClr val="000000"/>
              </a:buClr>
              <a:buFont typeface="Arial"/>
              <a:buChar char="•"/>
            </a:pPr>
            <a:r>
              <a:rPr b="1" lang="de-DE" sz="1000" spc="-1" strike="noStrike">
                <a:latin typeface="Arial"/>
              </a:rPr>
              <a:t>Zielsetzung </a:t>
            </a:r>
            <a:r>
              <a:rPr b="0" lang="de-DE" sz="1000" spc="-1" strike="noStrike">
                <a:latin typeface="Arial"/>
              </a:rPr>
              <a:t>ist, ein </a:t>
            </a:r>
            <a:r>
              <a:rPr b="1" lang="de-DE" sz="1000" spc="-1" strike="noStrike">
                <a:latin typeface="Arial"/>
              </a:rPr>
              <a:t>Höchstmaß an Aktivität und Teilhabe </a:t>
            </a:r>
            <a:r>
              <a:rPr b="0" lang="de-DE" sz="1000" spc="-1" strike="noStrike">
                <a:latin typeface="Arial"/>
              </a:rPr>
              <a:t>zu erreichen.</a:t>
            </a:r>
            <a:endParaRPr b="0" lang="de-DE" sz="1000" spc="-1" strike="noStrike">
              <a:latin typeface="Arial"/>
            </a:endParaRPr>
          </a:p>
          <a:p>
            <a:pPr>
              <a:lnSpc>
                <a:spcPct val="100000"/>
              </a:lnSpc>
            </a:pPr>
            <a:endParaRPr b="0" lang="de-DE" sz="1000" spc="-1" strike="noStrike">
              <a:latin typeface="Arial"/>
            </a:endParaRPr>
          </a:p>
          <a:p>
            <a:pPr>
              <a:lnSpc>
                <a:spcPct val="100000"/>
              </a:lnSpc>
            </a:pPr>
            <a:r>
              <a:rPr b="1" lang="de-DE" sz="1000" spc="-1" strike="noStrike">
                <a:latin typeface="Arial"/>
              </a:rPr>
              <a:t>     </a:t>
            </a:r>
            <a:r>
              <a:rPr b="1" lang="de-DE" sz="1000" spc="-1" strike="noStrike" u="sng">
                <a:uFillTx/>
                <a:latin typeface="Arial"/>
              </a:rPr>
              <a:t>Bildungswegekonferenz</a:t>
            </a:r>
            <a:r>
              <a:rPr b="0" lang="de-DE" sz="1000" spc="-1" strike="noStrike">
                <a:latin typeface="Arial"/>
              </a:rPr>
              <a:t>: </a:t>
            </a: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Die Entscheidung, welcher Bildungsweg für ein Kind der Beste ist, wird in einer intensiven, </a:t>
            </a:r>
            <a:r>
              <a:rPr b="1" lang="de-DE" sz="1000" spc="-1" strike="noStrike">
                <a:latin typeface="Arial"/>
              </a:rPr>
              <a:t>vertrauensvollen Zusammenarbeit </a:t>
            </a:r>
            <a:r>
              <a:rPr b="0" lang="de-DE" sz="1000" spc="-1" strike="noStrike">
                <a:latin typeface="Arial"/>
              </a:rPr>
              <a:t>mit allen am Bildungsprozess des Kindes Beteiligten getroffen. </a:t>
            </a:r>
            <a:endParaRPr b="0" lang="de-DE" sz="1000" spc="-1" strike="noStrike">
              <a:latin typeface="Arial"/>
            </a:endParaRPr>
          </a:p>
        </p:txBody>
      </p:sp>
      <p:sp>
        <p:nvSpPr>
          <p:cNvPr id="530"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49A97241-CB88-40BA-9EB3-81047DB0401C}" type="slidenum">
              <a:rPr b="0" lang="de-DE" sz="1200" spc="-1" strike="noStrike">
                <a:solidFill>
                  <a:srgbClr val="000000"/>
                </a:solidFill>
                <a:latin typeface="+mn-lt"/>
                <a:ea typeface="+mn-ea"/>
              </a:rPr>
              <a:t>&lt;Foliennummer&gt;</a:t>
            </a:fld>
            <a:endParaRPr b="0" lang="de-DE" sz="1200" spc="-1" strike="noStrike">
              <a:latin typeface="Times New Roman"/>
            </a:endParaRPr>
          </a:p>
        </p:txBody>
      </p:sp>
      <p:sp>
        <p:nvSpPr>
          <p:cNvPr id="531" name="Notizenplatzhalter 2"/>
          <p:cNvSpPr/>
          <p:nvPr/>
        </p:nvSpPr>
        <p:spPr>
          <a:xfrm>
            <a:off x="6788160" y="4721400"/>
            <a:ext cx="6070320" cy="5299200"/>
          </a:xfrm>
          <a:prstGeom prst="rect">
            <a:avLst/>
          </a:prstGeom>
          <a:noFill/>
          <a:ln w="0">
            <a:noFill/>
          </a:ln>
        </p:spPr>
        <p:style>
          <a:lnRef idx="0"/>
          <a:fillRef idx="0"/>
          <a:effectRef idx="0"/>
          <a:fontRef idx="minor"/>
        </p:style>
        <p:txBody>
          <a:bodyPr lIns="90360" rIns="90360" tIns="45360" bIns="45360">
            <a:noAutofit/>
          </a:bodyPr>
          <a:p>
            <a:pPr>
              <a:lnSpc>
                <a:spcPct val="120000"/>
              </a:lnSpc>
            </a:pPr>
            <a:endParaRPr b="0" lang="de-DE" sz="1200" spc="-1" strike="noStrike">
              <a:latin typeface="Arial"/>
            </a:endParaRPr>
          </a:p>
          <a:p>
            <a:pPr>
              <a:lnSpc>
                <a:spcPct val="100000"/>
              </a:lnSpc>
            </a:pPr>
            <a:endParaRPr b="0" lang="de-DE" sz="1200" spc="-1" strike="noStrike">
              <a:latin typeface="Arial"/>
            </a:endParaRPr>
          </a:p>
          <a:p>
            <a:pPr marL="452160">
              <a:lnSpc>
                <a:spcPct val="100000"/>
              </a:lnSpc>
            </a:pPr>
            <a:endParaRPr b="0" lang="de-DE" sz="1200" spc="-1" strike="noStrike">
              <a:latin typeface="Arial"/>
            </a:endParaRPr>
          </a:p>
          <a:p>
            <a:pPr>
              <a:lnSpc>
                <a:spcPct val="120000"/>
              </a:lnSpc>
            </a:pPr>
            <a:endParaRPr b="0" lang="de-DE" sz="1200" spc="-1" strike="noStrike">
              <a:latin typeface="Arial"/>
            </a:endParaRPr>
          </a:p>
          <a:p>
            <a:pPr>
              <a:lnSpc>
                <a:spcPct val="120000"/>
              </a:lnSpc>
            </a:pPr>
            <a:endParaRPr b="0" lang="de-DE" sz="1200" spc="-1" strike="noStrike">
              <a:latin typeface="Arial"/>
            </a:endParaRPr>
          </a:p>
          <a:p>
            <a:pPr>
              <a:lnSpc>
                <a:spcPct val="120000"/>
              </a:lnSpc>
            </a:pPr>
            <a:endParaRPr b="0" lang="de-DE"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sldImg"/>
          </p:nvPr>
        </p:nvSpPr>
        <p:spPr>
          <a:xfrm>
            <a:off x="901800" y="739800"/>
            <a:ext cx="4938480" cy="3703320"/>
          </a:xfrm>
          <a:prstGeom prst="rect">
            <a:avLst/>
          </a:prstGeom>
        </p:spPr>
      </p:sp>
      <p:sp>
        <p:nvSpPr>
          <p:cNvPr id="478" name="PlaceHolder 2"/>
          <p:cNvSpPr>
            <a:spLocks noGrp="1"/>
          </p:cNvSpPr>
          <p:nvPr>
            <p:ph type="body"/>
          </p:nvPr>
        </p:nvSpPr>
        <p:spPr>
          <a:xfrm>
            <a:off x="371520" y="4936320"/>
            <a:ext cx="6070320" cy="2108520"/>
          </a:xfrm>
          <a:prstGeom prst="rect">
            <a:avLst/>
          </a:prstGeom>
        </p:spPr>
        <p:txBody>
          <a:bodyPr lIns="90360" rIns="90360" tIns="45360" bIns="45360">
            <a:noAutofit/>
          </a:bodyPr>
          <a:p>
            <a:pPr marL="169560" indent="-169200">
              <a:lnSpc>
                <a:spcPct val="100000"/>
              </a:lnSpc>
              <a:buClr>
                <a:srgbClr val="000000"/>
              </a:buClr>
              <a:buFont typeface="Arial"/>
              <a:buChar char="•"/>
            </a:pPr>
            <a:r>
              <a:rPr b="0" lang="de-DE" sz="2000" spc="-1" strike="noStrike">
                <a:latin typeface="Arial"/>
              </a:rPr>
              <a:t>Mit dem Ende der Grundschulzeit beginnt für Ihr Kind ein neuer Lebensabschnitt. Sie stehen nun vor der wichtigen Entscheidung, welcher weiterführende Bildungsweg für Ihr Kind mit seinen Stärken und Fähigkeiten am besten geeignet ist. </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Mit dieser Informationsveranstaltung möchten wir Sie dabei unterstützen. </a:t>
            </a:r>
            <a:endParaRPr b="0" lang="de-DE" sz="2000" spc="-1" strike="noStrike">
              <a:latin typeface="Arial"/>
            </a:endParaRPr>
          </a:p>
          <a:p>
            <a:pPr>
              <a:lnSpc>
                <a:spcPct val="100000"/>
              </a:lnSpc>
            </a:pPr>
            <a:endParaRPr b="0" lang="de-DE" sz="2000" spc="-1" strike="noStrike">
              <a:latin typeface="Arial"/>
            </a:endParaRPr>
          </a:p>
          <a:p>
            <a:pPr>
              <a:lnSpc>
                <a:spcPct val="100000"/>
              </a:lnSpc>
            </a:pPr>
            <a:r>
              <a:rPr b="0" lang="de-DE" sz="2000" spc="-1" strike="noStrike" u="sng">
                <a:uFillTx/>
                <a:latin typeface="Arial"/>
              </a:rPr>
              <a:t>Zur Gliederung der Präsentation</a:t>
            </a:r>
            <a:r>
              <a:rPr b="0" lang="de-DE" sz="2000" spc="-1" strike="noStrike">
                <a:latin typeface="Arial"/>
              </a:rPr>
              <a:t>: </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Ausgehend von ersten </a:t>
            </a:r>
            <a:r>
              <a:rPr b="1" lang="de-DE" sz="2000" spc="-1" strike="noStrike">
                <a:latin typeface="Arial"/>
              </a:rPr>
              <a:t>Informationen und Überlegungen zum schulischen Übergang </a:t>
            </a:r>
            <a:endParaRPr b="0" lang="de-DE" sz="2000" spc="-1" strike="noStrike">
              <a:latin typeface="Arial"/>
            </a:endParaRPr>
          </a:p>
          <a:p>
            <a:pPr>
              <a:lnSpc>
                <a:spcPct val="100000"/>
              </a:lnSpc>
            </a:pPr>
            <a:r>
              <a:rPr b="1" lang="de-DE" sz="2000" spc="-1" strike="noStrike">
                <a:latin typeface="Arial"/>
              </a:rPr>
              <a:t>    </a:t>
            </a:r>
            <a:r>
              <a:rPr b="0" lang="de-DE" sz="2000" spc="-1" strike="noStrike">
                <a:latin typeface="Arial"/>
              </a:rPr>
              <a:t>(Punkt 1) </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möchten wir Ihnen die </a:t>
            </a:r>
            <a:r>
              <a:rPr b="1" lang="de-DE" sz="2000" spc="-1" strike="noStrike">
                <a:latin typeface="Arial"/>
              </a:rPr>
              <a:t>wichtigsten Bildungswege </a:t>
            </a:r>
            <a:r>
              <a:rPr b="0" lang="de-DE" sz="2000" spc="-1" strike="noStrike">
                <a:latin typeface="Arial"/>
              </a:rPr>
              <a:t>(Punkt 2) vorstellen,</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um dann auf die </a:t>
            </a:r>
            <a:r>
              <a:rPr b="1" lang="de-DE" sz="2000" spc="-1" strike="noStrike">
                <a:latin typeface="Arial"/>
              </a:rPr>
              <a:t>nächsten Schritte </a:t>
            </a:r>
            <a:r>
              <a:rPr b="0" lang="de-DE" sz="2000" spc="-1" strike="noStrike">
                <a:latin typeface="Arial"/>
              </a:rPr>
              <a:t>(Punkt 3) einzugehen, nachdem Sie sich für die für Ihr Kind am besten passende Schulart entschieden haben. </a:t>
            </a:r>
            <a:endParaRPr b="0" lang="de-DE" sz="2000" spc="-1" strike="noStrike">
              <a:latin typeface="Arial"/>
            </a:endParaRPr>
          </a:p>
          <a:p>
            <a:pPr>
              <a:lnSpc>
                <a:spcPct val="100000"/>
              </a:lnSpc>
            </a:pPr>
            <a:endParaRPr b="0" lang="de-DE" sz="2000" spc="-1" strike="noStrike">
              <a:latin typeface="Arial"/>
            </a:endParaRPr>
          </a:p>
          <a:p>
            <a:pPr>
              <a:lnSpc>
                <a:spcPct val="100000"/>
              </a:lnSpc>
            </a:pPr>
            <a:endParaRPr b="0" lang="de-DE" sz="2000" spc="-1" strike="noStrike">
              <a:latin typeface="Arial"/>
            </a:endParaRPr>
          </a:p>
          <a:p>
            <a:pPr>
              <a:lnSpc>
                <a:spcPct val="100000"/>
              </a:lnSpc>
            </a:pPr>
            <a:endParaRPr b="0" lang="de-DE" sz="2000" spc="-1" strike="noStrike">
              <a:latin typeface="Arial"/>
            </a:endParaRPr>
          </a:p>
          <a:p>
            <a:pPr>
              <a:lnSpc>
                <a:spcPct val="100000"/>
              </a:lnSpc>
            </a:pPr>
            <a:endParaRPr b="0" lang="de-DE" sz="2000" spc="-1" strike="noStrike">
              <a:latin typeface="Arial"/>
            </a:endParaRPr>
          </a:p>
        </p:txBody>
      </p:sp>
      <p:sp>
        <p:nvSpPr>
          <p:cNvPr id="479"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1EA1CD47-67BF-44EC-8868-C49BE6FFD271}" type="slidenum">
              <a:rPr b="0" lang="de-DE" sz="1200" spc="-1" strike="noStrike">
                <a:solidFill>
                  <a:srgbClr val="000000"/>
                </a:solidFill>
                <a:latin typeface="+mn-lt"/>
                <a:ea typeface="+mn-ea"/>
              </a:rPr>
              <a:t>30</a:t>
            </a:fld>
            <a:endParaRPr b="0" lang="de-DE"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Img"/>
          </p:nvPr>
        </p:nvSpPr>
        <p:spPr>
          <a:xfrm>
            <a:off x="901800" y="739800"/>
            <a:ext cx="4938480" cy="3703320"/>
          </a:xfrm>
          <a:prstGeom prst="rect">
            <a:avLst/>
          </a:prstGeom>
        </p:spPr>
      </p:sp>
      <p:sp>
        <p:nvSpPr>
          <p:cNvPr id="533"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504A7808-8BC1-43E5-B321-205854E6FBCC}" type="slidenum">
              <a:rPr b="0" lang="de-DE" sz="1200" spc="-1" strike="noStrike">
                <a:solidFill>
                  <a:srgbClr val="000000"/>
                </a:solidFill>
                <a:latin typeface="+mn-lt"/>
                <a:ea typeface="+mn-ea"/>
              </a:rPr>
              <a:t>&lt;Foliennummer&gt;</a:t>
            </a:fld>
            <a:endParaRPr b="0" lang="de-DE" sz="1200" spc="-1" strike="noStrike">
              <a:latin typeface="Times New Roman"/>
            </a:endParaRPr>
          </a:p>
        </p:txBody>
      </p:sp>
      <p:sp>
        <p:nvSpPr>
          <p:cNvPr id="534" name="PlaceHolder 2"/>
          <p:cNvSpPr>
            <a:spLocks noGrp="1"/>
          </p:cNvSpPr>
          <p:nvPr>
            <p:ph type="body"/>
          </p:nvPr>
        </p:nvSpPr>
        <p:spPr>
          <a:xfrm>
            <a:off x="299880" y="4936320"/>
            <a:ext cx="6141600" cy="4248000"/>
          </a:xfrm>
          <a:prstGeom prst="rect">
            <a:avLst/>
          </a:prstGeom>
        </p:spPr>
        <p:txBody>
          <a:bodyPr lIns="90360" rIns="90360" tIns="45360" bIns="45360">
            <a:noAutofit/>
          </a:bodyPr>
          <a:p>
            <a:pPr marL="166680" indent="-166320">
              <a:lnSpc>
                <a:spcPct val="100000"/>
              </a:lnSpc>
              <a:buClr>
                <a:srgbClr val="000000"/>
              </a:buClr>
              <a:buFont typeface="Arial"/>
              <a:buChar char="•"/>
            </a:pPr>
            <a:r>
              <a:rPr b="0" lang="de-DE" sz="2000" spc="-1" strike="noStrike">
                <a:latin typeface="Arial"/>
              </a:rPr>
              <a:t>Im Anschluss an den mittleren Schulabschluss stehen den Jugendlichen zahlreiche weitere Möglichkeiten offen, von denen hier nur eine Auswahl der wichtigsten Möglichkeiten genannt werden kann: </a:t>
            </a:r>
            <a:endParaRPr b="0" lang="de-DE" sz="2000" spc="-1" strike="noStrike">
              <a:latin typeface="Arial"/>
            </a:endParaRPr>
          </a:p>
          <a:p>
            <a:pPr>
              <a:lnSpc>
                <a:spcPct val="100000"/>
              </a:lnSpc>
            </a:pPr>
            <a:endParaRPr b="0" lang="de-DE" sz="2000" spc="-1" strike="noStrike">
              <a:latin typeface="Arial"/>
            </a:endParaRPr>
          </a:p>
          <a:p>
            <a:pPr marL="166680" indent="-166320">
              <a:lnSpc>
                <a:spcPct val="100000"/>
              </a:lnSpc>
              <a:buClr>
                <a:srgbClr val="000000"/>
              </a:buClr>
              <a:buFont typeface="Arial"/>
              <a:buChar char="•"/>
            </a:pPr>
            <a:r>
              <a:rPr b="0" lang="de-DE" sz="2000" spc="-1" strike="noStrike">
                <a:latin typeface="Arial"/>
              </a:rPr>
              <a:t>So besteht an den </a:t>
            </a:r>
            <a:r>
              <a:rPr b="1" lang="de-DE" sz="2000" spc="-1" strike="noStrike">
                <a:latin typeface="Arial"/>
              </a:rPr>
              <a:t>allgemein bildenden und beruflichen Gymnasien wie auch an einer Gemeinschaftsschule mit Oberstufe </a:t>
            </a:r>
            <a:r>
              <a:rPr b="0" lang="de-DE" sz="2000" spc="-1" strike="noStrike">
                <a:latin typeface="Arial"/>
              </a:rPr>
              <a:t>die Möglichkeit, die </a:t>
            </a:r>
            <a:r>
              <a:rPr b="1" lang="de-DE" sz="2000" spc="-1" strike="noStrike">
                <a:latin typeface="Arial"/>
              </a:rPr>
              <a:t>allgemeine Hochschulreife </a:t>
            </a:r>
            <a:r>
              <a:rPr b="0" lang="de-DE" sz="2000" spc="-1" strike="noStrike">
                <a:latin typeface="Arial"/>
              </a:rPr>
              <a:t>zu erwerben.</a:t>
            </a:r>
            <a:endParaRPr b="0" lang="de-DE" sz="2000" spc="-1" strike="noStrike">
              <a:latin typeface="Arial"/>
            </a:endParaRPr>
          </a:p>
          <a:p>
            <a:pPr>
              <a:lnSpc>
                <a:spcPct val="100000"/>
              </a:lnSpc>
            </a:pPr>
            <a:endParaRPr b="0" lang="de-DE" sz="2000" spc="-1" strike="noStrike">
              <a:latin typeface="Arial"/>
            </a:endParaRPr>
          </a:p>
          <a:p>
            <a:pPr marL="166680" indent="-166320">
              <a:lnSpc>
                <a:spcPct val="100000"/>
              </a:lnSpc>
              <a:buClr>
                <a:srgbClr val="000000"/>
              </a:buClr>
              <a:buFont typeface="Arial"/>
              <a:buChar char="•"/>
            </a:pPr>
            <a:r>
              <a:rPr b="0" lang="de-DE" sz="2000" spc="-1" strike="noStrike">
                <a:latin typeface="Arial"/>
              </a:rPr>
              <a:t>Eine </a:t>
            </a:r>
            <a:r>
              <a:rPr b="1" lang="de-DE" sz="2000" spc="-1" strike="noStrike">
                <a:latin typeface="Arial"/>
              </a:rPr>
              <a:t>duale oder schulische Berufsausbildung </a:t>
            </a:r>
            <a:r>
              <a:rPr b="0" lang="de-DE" sz="2000" spc="-1" strike="noStrike">
                <a:latin typeface="Arial"/>
              </a:rPr>
              <a:t>mit Zusatzprogramm sowie der </a:t>
            </a:r>
            <a:r>
              <a:rPr b="1" lang="de-DE" sz="2000" spc="-1" strike="noStrike">
                <a:latin typeface="Arial"/>
              </a:rPr>
              <a:t>Besuch eines Berufskollegs oder der Fachschule</a:t>
            </a:r>
            <a:r>
              <a:rPr b="0" lang="de-DE" sz="2000" spc="-1" strike="noStrike">
                <a:latin typeface="Arial"/>
              </a:rPr>
              <a:t> ermöglichen den Erwerb der </a:t>
            </a:r>
            <a:r>
              <a:rPr b="1" lang="de-DE" sz="2000" spc="-1" strike="noStrike">
                <a:latin typeface="Arial"/>
              </a:rPr>
              <a:t>Fachschulreife</a:t>
            </a:r>
            <a:r>
              <a:rPr b="0" lang="de-DE" sz="2000" spc="-1" strike="noStrike">
                <a:latin typeface="Arial"/>
              </a:rPr>
              <a:t>, verbunden mit der Möglichkeit anschließend ein Studium aufzunehmen.  </a:t>
            </a:r>
            <a:br/>
            <a:r>
              <a:rPr b="0" lang="de-DE" sz="2000" spc="-1" strike="noStrike">
                <a:latin typeface="Arial"/>
              </a:rPr>
              <a:t> </a:t>
            </a:r>
            <a:endParaRPr b="0" lang="de-DE" sz="2000" spc="-1" strike="noStrike">
              <a:latin typeface="Arial"/>
            </a:endParaRPr>
          </a:p>
          <a:p>
            <a:pPr marL="166680" indent="-166320">
              <a:lnSpc>
                <a:spcPct val="100000"/>
              </a:lnSpc>
              <a:buClr>
                <a:srgbClr val="000000"/>
              </a:buClr>
              <a:buFont typeface="Arial"/>
              <a:buChar char="•"/>
            </a:pPr>
            <a:r>
              <a:rPr b="0" lang="de-DE" sz="2000" spc="-1" strike="noStrike">
                <a:latin typeface="Arial"/>
              </a:rPr>
              <a:t>Darüber hinaus kann die </a:t>
            </a:r>
            <a:r>
              <a:rPr b="1" lang="de-DE" sz="2000" spc="-1" strike="noStrike">
                <a:latin typeface="Arial"/>
              </a:rPr>
              <a:t>allgemeine Hochschulreife </a:t>
            </a:r>
            <a:r>
              <a:rPr b="0" lang="de-DE" sz="2000" spc="-1" strike="noStrike">
                <a:latin typeface="Arial"/>
              </a:rPr>
              <a:t>auch durch eine </a:t>
            </a:r>
            <a:r>
              <a:rPr b="1" lang="de-DE" sz="2000" spc="-1" strike="noStrike">
                <a:latin typeface="Arial"/>
              </a:rPr>
              <a:t>Berufsausbildung</a:t>
            </a:r>
            <a:r>
              <a:rPr b="0" lang="de-DE" sz="2000" spc="-1" strike="noStrike">
                <a:latin typeface="Arial"/>
              </a:rPr>
              <a:t> mit anschließendem Besuch der </a:t>
            </a:r>
            <a:r>
              <a:rPr b="1" lang="de-DE" sz="2000" spc="-1" strike="noStrike">
                <a:latin typeface="Arial"/>
              </a:rPr>
              <a:t>Berufsoberschule</a:t>
            </a:r>
            <a:r>
              <a:rPr b="0" lang="de-DE" sz="2000" spc="-1" strike="noStrike">
                <a:latin typeface="Arial"/>
              </a:rPr>
              <a:t> erworben werden.</a:t>
            </a:r>
            <a:endParaRPr b="0" lang="de-DE" sz="2000" spc="-1" strike="noStrike">
              <a:latin typeface="Arial"/>
            </a:endParaRPr>
          </a:p>
          <a:p>
            <a:pPr>
              <a:lnSpc>
                <a:spcPct val="100000"/>
              </a:lnSpc>
            </a:pPr>
            <a:endParaRPr b="0" lang="de-DE" sz="2000" spc="-1" strike="noStrike">
              <a:latin typeface="Arial"/>
            </a:endParaRPr>
          </a:p>
          <a:p>
            <a:pPr>
              <a:lnSpc>
                <a:spcPct val="100000"/>
              </a:lnSpc>
            </a:pPr>
            <a:endParaRPr b="0" lang="de-DE" sz="2000" spc="-1" strike="noStrike">
              <a:latin typeface="Arial"/>
            </a:endParaRPr>
          </a:p>
          <a:p>
            <a:pPr>
              <a:lnSpc>
                <a:spcPct val="100000"/>
              </a:lnSpc>
            </a:pPr>
            <a:endParaRPr b="0" lang="de-DE"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sldImg"/>
          </p:nvPr>
        </p:nvSpPr>
        <p:spPr>
          <a:xfrm>
            <a:off x="901800" y="739800"/>
            <a:ext cx="4938480" cy="3703320"/>
          </a:xfrm>
          <a:prstGeom prst="rect">
            <a:avLst/>
          </a:prstGeom>
        </p:spPr>
      </p:sp>
      <p:sp>
        <p:nvSpPr>
          <p:cNvPr id="536" name="PlaceHolder 2"/>
          <p:cNvSpPr>
            <a:spLocks noGrp="1"/>
          </p:cNvSpPr>
          <p:nvPr>
            <p:ph type="body"/>
          </p:nvPr>
        </p:nvSpPr>
        <p:spPr>
          <a:xfrm>
            <a:off x="371520" y="4936320"/>
            <a:ext cx="6070320" cy="4798080"/>
          </a:xfrm>
          <a:prstGeom prst="rect">
            <a:avLst/>
          </a:prstGeom>
        </p:spPr>
        <p:txBody>
          <a:bodyPr lIns="90360" rIns="90360" tIns="45360" bIns="45360">
            <a:noAutofit/>
          </a:bodyPr>
          <a:p>
            <a:pPr lvl="1" marL="171360" indent="-171000">
              <a:lnSpc>
                <a:spcPct val="100000"/>
              </a:lnSpc>
              <a:buClr>
                <a:srgbClr val="000000"/>
              </a:buClr>
              <a:buFont typeface="Arial"/>
              <a:buChar char="•"/>
            </a:pPr>
            <a:r>
              <a:rPr b="0" lang="de-DE" sz="2000" spc="-1" strike="noStrike">
                <a:latin typeface="Arial"/>
              </a:rPr>
              <a:t>Die </a:t>
            </a:r>
            <a:r>
              <a:rPr b="1" lang="de-DE" sz="2000" spc="-1" strike="noStrike">
                <a:latin typeface="Arial"/>
              </a:rPr>
              <a:t>beruflichen Schulen </a:t>
            </a:r>
            <a:r>
              <a:rPr b="0" lang="de-DE" sz="2000" spc="-1" strike="noStrike">
                <a:latin typeface="Arial"/>
              </a:rPr>
              <a:t>in Baden-Württemberg bieten jungen Menschen </a:t>
            </a:r>
            <a:r>
              <a:rPr b="1" lang="de-DE" sz="2000" spc="-1" strike="noStrike">
                <a:latin typeface="Arial"/>
              </a:rPr>
              <a:t>vielfältige Wege in eine qualifizierte Beschäftigung</a:t>
            </a:r>
            <a:r>
              <a:rPr b="0" lang="de-DE" sz="2000" spc="-1" strike="noStrike">
                <a:latin typeface="Arial"/>
              </a:rPr>
              <a:t>. </a:t>
            </a:r>
            <a:endParaRPr b="0" lang="de-DE" sz="2000" spc="-1" strike="noStrike">
              <a:latin typeface="Arial"/>
            </a:endParaRPr>
          </a:p>
          <a:p>
            <a:pPr>
              <a:lnSpc>
                <a:spcPct val="100000"/>
              </a:lnSpc>
            </a:pPr>
            <a:endParaRPr b="0" lang="de-DE" sz="2000" spc="-1" strike="noStrike">
              <a:latin typeface="Arial"/>
            </a:endParaRPr>
          </a:p>
          <a:p>
            <a:pPr lvl="1" marL="171360" indent="-171000">
              <a:lnSpc>
                <a:spcPct val="100000"/>
              </a:lnSpc>
              <a:buClr>
                <a:srgbClr val="000000"/>
              </a:buClr>
              <a:buFont typeface="Arial"/>
              <a:buChar char="•"/>
            </a:pPr>
            <a:r>
              <a:rPr b="0" lang="de-DE" sz="2000" spc="-1" strike="noStrike">
                <a:latin typeface="Arial"/>
              </a:rPr>
              <a:t>Die bekanntesten sind eine </a:t>
            </a:r>
            <a:r>
              <a:rPr b="1" lang="de-DE" sz="2000" spc="-1" strike="noStrike">
                <a:latin typeface="Arial"/>
              </a:rPr>
              <a:t>duale Ausbildung </a:t>
            </a:r>
            <a:r>
              <a:rPr b="0" lang="de-DE" sz="2000" spc="-1" strike="noStrike">
                <a:latin typeface="Arial"/>
              </a:rPr>
              <a:t>in einem von rund 330 anerkannten Ausbildungsberufen oder der Besuch einer </a:t>
            </a:r>
            <a:r>
              <a:rPr b="1" lang="de-DE" sz="2000" spc="-1" strike="noStrike">
                <a:latin typeface="Arial"/>
              </a:rPr>
              <a:t>beruflichen Vollzeitschule</a:t>
            </a:r>
            <a:r>
              <a:rPr b="0" lang="de-DE" sz="2000" spc="-1" strike="noStrike">
                <a:latin typeface="Arial"/>
              </a:rPr>
              <a:t>. In diesen schulischen Ausbildungsgängen werden die Jugendlichen zum Beispiel zur staatlich anerkannten Altenpflegerin oder zum staatlich anerkannten Altenpfleger oder zu staatlich anerkannten technischen Assistentinnen oder Assistenten qualifiziert. Im kaufmännischen Bereich gibt es die Ausbildung zur staatlich anerkannten Wirtschaftsassistentin oder zum Wirtschaftsassistenten.</a:t>
            </a:r>
            <a:endParaRPr b="0" lang="de-DE" sz="2000" spc="-1" strike="noStrike">
              <a:latin typeface="Arial"/>
            </a:endParaRPr>
          </a:p>
          <a:p>
            <a:pPr>
              <a:lnSpc>
                <a:spcPct val="100000"/>
              </a:lnSpc>
            </a:pPr>
            <a:endParaRPr b="0" lang="de-DE" sz="2000" spc="-1" strike="noStrike">
              <a:latin typeface="Arial"/>
            </a:endParaRPr>
          </a:p>
          <a:p>
            <a:pPr lvl="1" marL="171360" indent="-171000">
              <a:lnSpc>
                <a:spcPct val="100000"/>
              </a:lnSpc>
              <a:buClr>
                <a:srgbClr val="000000"/>
              </a:buClr>
              <a:buFont typeface="Arial"/>
              <a:buChar char="•"/>
            </a:pPr>
            <a:r>
              <a:rPr b="0" lang="de-DE" sz="2000" spc="-1" strike="noStrike">
                <a:latin typeface="Arial"/>
              </a:rPr>
              <a:t>Nach einer </a:t>
            </a:r>
            <a:r>
              <a:rPr b="1" lang="de-DE" sz="2000" spc="-1" strike="noStrike">
                <a:latin typeface="Arial"/>
              </a:rPr>
              <a:t>beruflichen Erstausbildung </a:t>
            </a:r>
            <a:r>
              <a:rPr b="0" lang="de-DE" sz="2000" spc="-1" strike="noStrike">
                <a:latin typeface="Arial"/>
              </a:rPr>
              <a:t>gibt es vielfältige und zielgerichtete </a:t>
            </a:r>
            <a:r>
              <a:rPr b="1" lang="de-DE" sz="2000" spc="-1" strike="noStrike">
                <a:latin typeface="Arial"/>
              </a:rPr>
              <a:t>Möglichkeiten</a:t>
            </a:r>
            <a:r>
              <a:rPr b="0" lang="de-DE" sz="2000" spc="-1" strike="noStrike">
                <a:latin typeface="Arial"/>
              </a:rPr>
              <a:t> im Bereich der </a:t>
            </a:r>
            <a:r>
              <a:rPr b="1" lang="de-DE" sz="2000" spc="-1" strike="noStrike">
                <a:latin typeface="Arial"/>
              </a:rPr>
              <a:t>beruflichen Weiterbildung</a:t>
            </a:r>
            <a:r>
              <a:rPr b="0" lang="de-DE" sz="2000" spc="-1" strike="noStrike">
                <a:latin typeface="Arial"/>
              </a:rPr>
              <a:t>. </a:t>
            </a:r>
            <a:endParaRPr b="0" lang="de-DE" sz="2000" spc="-1" strike="noStrike">
              <a:latin typeface="Arial"/>
            </a:endParaRPr>
          </a:p>
          <a:p>
            <a:pPr>
              <a:lnSpc>
                <a:spcPct val="100000"/>
              </a:lnSpc>
            </a:pPr>
            <a:endParaRPr b="0" lang="de-DE" sz="2000" spc="-1" strike="noStrike">
              <a:latin typeface="Arial"/>
            </a:endParaRPr>
          </a:p>
          <a:p>
            <a:pPr lvl="1" marL="171360" indent="-171000">
              <a:lnSpc>
                <a:spcPct val="100000"/>
              </a:lnSpc>
              <a:buClr>
                <a:srgbClr val="000000"/>
              </a:buClr>
              <a:buFont typeface="Arial"/>
              <a:buChar char="•"/>
            </a:pPr>
            <a:r>
              <a:rPr b="0" lang="de-DE" sz="2000" spc="-1" strike="noStrike">
                <a:latin typeface="Arial"/>
              </a:rPr>
              <a:t>Die </a:t>
            </a:r>
            <a:r>
              <a:rPr b="1" lang="de-DE" sz="2000" spc="-1" strike="noStrike">
                <a:latin typeface="Arial"/>
              </a:rPr>
              <a:t>allgemeinbildenden Abschlüsse</a:t>
            </a:r>
            <a:r>
              <a:rPr b="0" lang="de-DE" sz="2000" spc="-1" strike="noStrike">
                <a:latin typeface="Arial"/>
              </a:rPr>
              <a:t>, die an den beruflichen Schulen erworben werden können, beziehen </a:t>
            </a:r>
            <a:r>
              <a:rPr b="1" lang="de-DE" sz="2000" spc="-1" strike="noStrike">
                <a:latin typeface="Arial"/>
              </a:rPr>
              <a:t>allgemeinbildende, wissenschaftliche und berufsbezogene Fächer </a:t>
            </a:r>
            <a:r>
              <a:rPr b="0" lang="de-DE" sz="2000" spc="-1" strike="noStrike">
                <a:latin typeface="Arial"/>
              </a:rPr>
              <a:t>ein. </a:t>
            </a:r>
            <a:endParaRPr b="0" lang="de-DE" sz="2000" spc="-1" strike="noStrike">
              <a:latin typeface="Arial"/>
            </a:endParaRPr>
          </a:p>
        </p:txBody>
      </p:sp>
      <p:sp>
        <p:nvSpPr>
          <p:cNvPr id="537"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76FB0D86-F66C-446C-AAE8-0298023BAE92}"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sldImg"/>
          </p:nvPr>
        </p:nvSpPr>
        <p:spPr>
          <a:xfrm>
            <a:off x="901800" y="739800"/>
            <a:ext cx="4938480" cy="3703320"/>
          </a:xfrm>
          <a:prstGeom prst="rect">
            <a:avLst/>
          </a:prstGeom>
        </p:spPr>
      </p:sp>
      <p:sp>
        <p:nvSpPr>
          <p:cNvPr id="539" name="PlaceHolder 2"/>
          <p:cNvSpPr>
            <a:spLocks noGrp="1"/>
          </p:cNvSpPr>
          <p:nvPr>
            <p:ph type="body"/>
          </p:nvPr>
        </p:nvSpPr>
        <p:spPr>
          <a:xfrm>
            <a:off x="371520" y="4936320"/>
            <a:ext cx="6070320" cy="4798080"/>
          </a:xfrm>
          <a:prstGeom prst="rect">
            <a:avLst/>
          </a:prstGeom>
        </p:spPr>
        <p:txBody>
          <a:bodyPr lIns="90360" rIns="90360" tIns="45360" bIns="45360">
            <a:noAutofit/>
          </a:bodyPr>
          <a:p>
            <a:pPr marL="171360" indent="-171000">
              <a:lnSpc>
                <a:spcPct val="100000"/>
              </a:lnSpc>
              <a:buClr>
                <a:srgbClr val="000000"/>
              </a:buClr>
              <a:buFont typeface="Arial"/>
              <a:buChar char="•"/>
            </a:pPr>
            <a:r>
              <a:rPr b="0" lang="de-DE" sz="2000" spc="-1" strike="noStrike">
                <a:latin typeface="Arial"/>
              </a:rPr>
              <a:t>Mehr als die Hälfte aller Jugendlichen eines Jahrgangs entscheiden sich nach dem Besuch einer allgemein bildenden Schule (Haupt-/Werkrealschule, Realschule, Gemeinschaftsschule oder Gymnasium) für eine </a:t>
            </a:r>
            <a:r>
              <a:rPr b="1" lang="de-DE" sz="2000" spc="-1" strike="noStrike">
                <a:latin typeface="Arial"/>
              </a:rPr>
              <a:t>Erstausbildung im Dualen System</a:t>
            </a:r>
            <a:r>
              <a:rPr b="0" lang="de-DE" sz="2000" spc="-1" strike="noStrike">
                <a:latin typeface="Arial"/>
              </a:rPr>
              <a:t>. Die zentrale Idee dieser Ausbildungsform ist die enge </a:t>
            </a:r>
            <a:r>
              <a:rPr b="1" lang="de-DE" sz="2000" spc="-1" strike="noStrike">
                <a:latin typeface="Arial"/>
              </a:rPr>
              <a:t>Verbindung</a:t>
            </a:r>
            <a:r>
              <a:rPr b="0" lang="de-DE" sz="2000" spc="-1" strike="noStrike">
                <a:latin typeface="Arial"/>
              </a:rPr>
              <a:t> der beiden </a:t>
            </a:r>
            <a:r>
              <a:rPr b="1" lang="de-DE" sz="2000" spc="-1" strike="noStrike">
                <a:latin typeface="Arial"/>
              </a:rPr>
              <a:t>Lernorte</a:t>
            </a:r>
            <a:r>
              <a:rPr b="0" lang="de-DE" sz="2000" spc="-1" strike="noStrike">
                <a:latin typeface="Arial"/>
              </a:rPr>
              <a:t> „</a:t>
            </a:r>
            <a:r>
              <a:rPr b="1" lang="de-DE" sz="2000" spc="-1" strike="noStrike">
                <a:latin typeface="Arial"/>
              </a:rPr>
              <a:t>Betrieb</a:t>
            </a:r>
            <a:r>
              <a:rPr b="0" lang="de-DE" sz="2000" spc="-1" strike="noStrike">
                <a:latin typeface="Arial"/>
              </a:rPr>
              <a:t>“ und „</a:t>
            </a:r>
            <a:r>
              <a:rPr b="1" lang="de-DE" sz="2000" spc="-1" strike="noStrike">
                <a:latin typeface="Arial"/>
              </a:rPr>
              <a:t>Berufsschule</a:t>
            </a:r>
            <a:r>
              <a:rPr b="0" lang="de-DE" sz="2000" spc="-1" strike="noStrike">
                <a:latin typeface="Arial"/>
              </a:rPr>
              <a:t>“. </a:t>
            </a:r>
            <a:endParaRPr b="0" lang="de-DE" sz="2000" spc="-1" strike="noStrike">
              <a:latin typeface="Arial"/>
            </a:endParaRPr>
          </a:p>
          <a:p>
            <a:pPr>
              <a:lnSpc>
                <a:spcPct val="100000"/>
              </a:lnSpc>
            </a:pPr>
            <a:endParaRPr b="0" lang="de-DE" sz="2000" spc="-1" strike="noStrike">
              <a:latin typeface="Arial"/>
            </a:endParaRPr>
          </a:p>
          <a:p>
            <a:pPr marL="171360" indent="-171000">
              <a:lnSpc>
                <a:spcPct val="100000"/>
              </a:lnSpc>
              <a:buClr>
                <a:srgbClr val="000000"/>
              </a:buClr>
              <a:buFont typeface="Arial"/>
              <a:buChar char="•"/>
            </a:pPr>
            <a:r>
              <a:rPr b="0" lang="de-DE" sz="2000" spc="-1" strike="noStrike">
                <a:latin typeface="Arial"/>
              </a:rPr>
              <a:t>Nach Abschluss der Erstausbildung bieten sich den jungen Fachkräften vielfältige Möglichkeiten auf dem Arbeitsmarkt. </a:t>
            </a:r>
            <a:endParaRPr b="0" lang="de-DE" sz="2000" spc="-1" strike="noStrike">
              <a:latin typeface="Arial"/>
            </a:endParaRPr>
          </a:p>
          <a:p>
            <a:pPr>
              <a:lnSpc>
                <a:spcPct val="100000"/>
              </a:lnSpc>
            </a:pPr>
            <a:endParaRPr b="0" lang="de-DE" sz="2000" spc="-1" strike="noStrike">
              <a:latin typeface="Arial"/>
            </a:endParaRPr>
          </a:p>
          <a:p>
            <a:pPr marL="171360" indent="-171000">
              <a:lnSpc>
                <a:spcPct val="100000"/>
              </a:lnSpc>
              <a:buClr>
                <a:srgbClr val="000000"/>
              </a:buClr>
              <a:buFont typeface="Arial"/>
              <a:buChar char="•"/>
            </a:pPr>
            <a:r>
              <a:rPr b="0" lang="de-DE" sz="2000" spc="-1" strike="noStrike">
                <a:latin typeface="Arial"/>
              </a:rPr>
              <a:t>Wenn sich die Fachkräfte </a:t>
            </a:r>
            <a:r>
              <a:rPr b="1" lang="de-DE" sz="2000" spc="-1" strike="noStrike">
                <a:latin typeface="Arial"/>
              </a:rPr>
              <a:t>weiterqualifizieren</a:t>
            </a:r>
            <a:r>
              <a:rPr b="0" lang="de-DE" sz="2000" spc="-1" strike="noStrike">
                <a:latin typeface="Arial"/>
              </a:rPr>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endParaRPr b="0" lang="de-DE" sz="2000" spc="-1" strike="noStrike">
              <a:latin typeface="Arial"/>
            </a:endParaRPr>
          </a:p>
          <a:p>
            <a:pPr>
              <a:lnSpc>
                <a:spcPct val="100000"/>
              </a:lnSpc>
            </a:pPr>
            <a:endParaRPr b="0" lang="de-DE" sz="2000" spc="-1" strike="noStrike">
              <a:latin typeface="Arial"/>
            </a:endParaRPr>
          </a:p>
          <a:p>
            <a:pPr marL="171360" indent="-171000">
              <a:lnSpc>
                <a:spcPct val="100000"/>
              </a:lnSpc>
              <a:buClr>
                <a:srgbClr val="000000"/>
              </a:buClr>
              <a:buFont typeface="Arial"/>
              <a:buChar char="•"/>
            </a:pPr>
            <a:r>
              <a:rPr b="0" lang="de-DE" sz="2000" spc="-1" strike="noStrike">
                <a:latin typeface="Arial"/>
              </a:rPr>
              <a:t>Mit </a:t>
            </a:r>
            <a:r>
              <a:rPr b="1" lang="de-DE" sz="2000" spc="-1" strike="noStrike">
                <a:latin typeface="Arial"/>
              </a:rPr>
              <a:t>Abschluss der Fachschulen </a:t>
            </a:r>
            <a:r>
              <a:rPr b="0" lang="de-DE" sz="2000" spc="-1" strike="noStrike">
                <a:latin typeface="Arial"/>
              </a:rPr>
              <a:t>(teilweise nach Absolvierung eines Zusatzprogramms) erwerben die Absolventinnen und Absolventen eine </a:t>
            </a:r>
            <a:r>
              <a:rPr b="1" lang="de-DE" sz="2000" spc="-1" strike="noStrike">
                <a:latin typeface="Arial"/>
              </a:rPr>
              <a:t>Hochschulzugangsberechtigung</a:t>
            </a:r>
            <a:r>
              <a:rPr b="0" lang="de-DE" sz="2000" spc="-1" strike="noStrike">
                <a:latin typeface="Arial"/>
              </a:rPr>
              <a:t>, mit der sie ein Studium an einer Hochschule aufnehmen können. </a:t>
            </a:r>
            <a:endParaRPr b="0" lang="de-DE" sz="2000" spc="-1" strike="noStrike">
              <a:latin typeface="Arial"/>
            </a:endParaRPr>
          </a:p>
          <a:p>
            <a:pPr>
              <a:lnSpc>
                <a:spcPct val="100000"/>
              </a:lnSpc>
            </a:pPr>
            <a:endParaRPr b="0" lang="de-DE" sz="2000" spc="-1" strike="noStrike">
              <a:latin typeface="Arial"/>
            </a:endParaRPr>
          </a:p>
          <a:p>
            <a:pPr marL="171360" indent="-171000">
              <a:lnSpc>
                <a:spcPct val="100000"/>
              </a:lnSpc>
              <a:buClr>
                <a:srgbClr val="000000"/>
              </a:buClr>
              <a:buFont typeface="Arial"/>
              <a:buChar char="•"/>
            </a:pPr>
            <a:r>
              <a:rPr b="0" lang="de-DE" sz="2000" spc="-1" strike="noStrike">
                <a:latin typeface="Arial"/>
              </a:rPr>
              <a:t>Wer direkt im Anschluss an die Erstausbildung eine </a:t>
            </a:r>
            <a:r>
              <a:rPr b="1" lang="de-DE" sz="2000" spc="-1" strike="noStrike">
                <a:latin typeface="Arial"/>
              </a:rPr>
              <a:t>Hochschulzugangsberechtigung</a:t>
            </a:r>
            <a:r>
              <a:rPr b="0" lang="de-DE" sz="2000" spc="-1" strike="noStrike">
                <a:latin typeface="Arial"/>
              </a:rPr>
              <a:t> erwerben möchte, kann dies über den Besuch eines </a:t>
            </a:r>
            <a:r>
              <a:rPr b="1" lang="de-DE" sz="2000" spc="-1" strike="noStrike">
                <a:latin typeface="Arial"/>
              </a:rPr>
              <a:t>Berufskollegs</a:t>
            </a:r>
            <a:r>
              <a:rPr b="0" lang="de-DE" sz="2000" spc="-1" strike="noStrike">
                <a:latin typeface="Arial"/>
              </a:rPr>
              <a:t> oder einer </a:t>
            </a:r>
            <a:r>
              <a:rPr b="1" lang="de-DE" sz="2000" spc="-1" strike="noStrike">
                <a:latin typeface="Arial"/>
              </a:rPr>
              <a:t>Berufsoberschule</a:t>
            </a:r>
            <a:r>
              <a:rPr b="0" lang="de-DE" sz="2000" spc="-1" strike="noStrike">
                <a:latin typeface="Arial"/>
              </a:rPr>
              <a:t> erreichen.</a:t>
            </a:r>
            <a:endParaRPr b="0" lang="de-DE" sz="2000" spc="-1" strike="noStrike">
              <a:latin typeface="Arial"/>
            </a:endParaRPr>
          </a:p>
          <a:p>
            <a:pPr>
              <a:lnSpc>
                <a:spcPct val="100000"/>
              </a:lnSpc>
            </a:pPr>
            <a:endParaRPr b="0" lang="de-DE" sz="2000" spc="-1" strike="noStrike">
              <a:latin typeface="Arial"/>
            </a:endParaRPr>
          </a:p>
        </p:txBody>
      </p:sp>
      <p:sp>
        <p:nvSpPr>
          <p:cNvPr id="540"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41F83D20-7C6E-466C-B3CF-21C9617ED750}"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sldImg"/>
          </p:nvPr>
        </p:nvSpPr>
        <p:spPr>
          <a:xfrm>
            <a:off x="901800" y="739800"/>
            <a:ext cx="4938480" cy="3703320"/>
          </a:xfrm>
          <a:prstGeom prst="rect">
            <a:avLst/>
          </a:prstGeom>
        </p:spPr>
      </p:sp>
      <p:sp>
        <p:nvSpPr>
          <p:cNvPr id="542" name="PlaceHolder 2"/>
          <p:cNvSpPr>
            <a:spLocks noGrp="1"/>
          </p:cNvSpPr>
          <p:nvPr>
            <p:ph type="body"/>
          </p:nvPr>
        </p:nvSpPr>
        <p:spPr>
          <a:xfrm>
            <a:off x="371520" y="4936320"/>
            <a:ext cx="6070320" cy="4798080"/>
          </a:xfrm>
          <a:prstGeom prst="rect">
            <a:avLst/>
          </a:prstGeom>
        </p:spPr>
        <p:txBody>
          <a:bodyPr lIns="90360" rIns="90360" tIns="45360" bIns="45360">
            <a:noAutofit/>
          </a:bodyPr>
          <a:p>
            <a:pPr marL="169560" indent="-169200">
              <a:lnSpc>
                <a:spcPct val="100000"/>
              </a:lnSpc>
              <a:buClr>
                <a:srgbClr val="000000"/>
              </a:buClr>
              <a:buFont typeface="Arial"/>
              <a:buChar char="•"/>
            </a:pPr>
            <a:r>
              <a:rPr b="0" lang="de-DE" sz="2000" spc="-1" strike="noStrike">
                <a:latin typeface="Arial"/>
              </a:rPr>
              <a:t>Durch ihren </a:t>
            </a:r>
            <a:r>
              <a:rPr b="1" lang="de-DE" sz="2000" spc="-1" strike="noStrike">
                <a:latin typeface="Arial"/>
              </a:rPr>
              <a:t>engen Theorie-Praxis-Bezug </a:t>
            </a:r>
            <a:r>
              <a:rPr b="0" lang="de-DE" sz="2000" spc="-1" strike="noStrike">
                <a:latin typeface="Arial"/>
              </a:rPr>
              <a:t>vermitteln die Berufskollegs eine entsprechende berufliche Qualifikation und gleichzeitig eine erweiterte allgemeine Bildung.</a:t>
            </a:r>
            <a:endParaRPr b="0" lang="de-DE" sz="2000" spc="-1" strike="noStrike">
              <a:latin typeface="Arial"/>
            </a:endParaRPr>
          </a:p>
          <a:p>
            <a:pPr>
              <a:lnSpc>
                <a:spcPct val="100000"/>
              </a:lnSpc>
            </a:pP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Es werden Berufskollegs in </a:t>
            </a:r>
            <a:r>
              <a:rPr b="1" lang="de-DE" sz="2000" spc="-1" strike="noStrike">
                <a:latin typeface="Arial"/>
              </a:rPr>
              <a:t>technischen, kaufmännischen, hauswirtschaftlichen, pflegerischen und sozialpädagogischen Richtungen </a:t>
            </a:r>
            <a:r>
              <a:rPr b="0" lang="de-DE" sz="2000" spc="-1" strike="noStrike">
                <a:latin typeface="Arial"/>
              </a:rPr>
              <a:t>in einjährigen, zweijährigen und dreijährigen Ausbildungsmodellen angeboten. </a:t>
            </a:r>
            <a:endParaRPr b="0" lang="de-DE" sz="2000" spc="-1" strike="noStrike">
              <a:latin typeface="Arial"/>
            </a:endParaRPr>
          </a:p>
          <a:p>
            <a:pPr>
              <a:lnSpc>
                <a:spcPct val="100000"/>
              </a:lnSpc>
            </a:pP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Für die </a:t>
            </a:r>
            <a:r>
              <a:rPr b="1" lang="de-DE" sz="2000" spc="-1" strike="noStrike">
                <a:latin typeface="Arial"/>
              </a:rPr>
              <a:t>Aufnahme</a:t>
            </a:r>
            <a:r>
              <a:rPr b="0" lang="de-DE" sz="2000" spc="-1" strike="noStrike">
                <a:latin typeface="Arial"/>
              </a:rPr>
              <a:t> in das Berufskolleg sind neben dem </a:t>
            </a:r>
            <a:r>
              <a:rPr b="1" lang="de-DE" sz="2000" spc="-1" strike="noStrike">
                <a:latin typeface="Arial"/>
              </a:rPr>
              <a:t>Mittleren Bildungsabschluss </a:t>
            </a:r>
            <a:r>
              <a:rPr b="0" lang="de-DE" sz="2000" spc="-1" strike="noStrike">
                <a:latin typeface="Arial"/>
              </a:rPr>
              <a:t>teilweise </a:t>
            </a:r>
            <a:r>
              <a:rPr b="1" lang="de-DE" sz="2000" spc="-1" strike="noStrike">
                <a:latin typeface="Arial"/>
              </a:rPr>
              <a:t>weitere Voraussetzungen </a:t>
            </a:r>
            <a:r>
              <a:rPr b="0" lang="de-DE" sz="2000" spc="-1" strike="noStrike">
                <a:latin typeface="Arial"/>
              </a:rPr>
              <a:t>(zum Beispiel ein Praktikumsplatz) zu erfüllen. </a:t>
            </a:r>
            <a:endParaRPr b="0" lang="de-DE" sz="2000" spc="-1" strike="noStrike">
              <a:latin typeface="Arial"/>
            </a:endParaRPr>
          </a:p>
          <a:p>
            <a:pPr>
              <a:lnSpc>
                <a:spcPct val="100000"/>
              </a:lnSpc>
            </a:pP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Das Berufskolleg endet in der Regel mit einer </a:t>
            </a:r>
            <a:r>
              <a:rPr b="1" lang="de-DE" sz="2000" spc="-1" strike="noStrike">
                <a:latin typeface="Arial"/>
              </a:rPr>
              <a:t>Abschlussprüfung</a:t>
            </a:r>
            <a:r>
              <a:rPr b="0" lang="de-DE" sz="2000" spc="-1" strike="noStrike">
                <a:latin typeface="Arial"/>
              </a:rPr>
              <a:t>. Dabei kann man bei mindestens zweijährigen (auch gestuften) Bildungsgängen sowohl die </a:t>
            </a:r>
            <a:r>
              <a:rPr b="1" lang="de-DE" sz="2000" spc="-1" strike="noStrike">
                <a:latin typeface="Arial"/>
              </a:rPr>
              <a:t>Fachhochschulreife</a:t>
            </a:r>
            <a:r>
              <a:rPr b="0" lang="de-DE" sz="2000" spc="-1" strike="noStrike">
                <a:latin typeface="Arial"/>
              </a:rPr>
              <a:t> als auch einen </a:t>
            </a:r>
            <a:r>
              <a:rPr b="1" lang="de-DE" sz="2000" spc="-1" strike="noStrike">
                <a:latin typeface="Arial"/>
              </a:rPr>
              <a:t>Berufsabschluss</a:t>
            </a:r>
            <a:r>
              <a:rPr b="0" lang="de-DE" sz="2000" spc="-1" strike="noStrike">
                <a:latin typeface="Arial"/>
              </a:rPr>
              <a:t> (beispielsweise "Staatlich geprüfter Assistent" bzw. "Staatlich geprüfte Assistentin " oder " Staatlich anerkannte Erzieherin" bzw. " Staatlich anerkannter Erzieher ") erwerben.</a:t>
            </a:r>
            <a:endParaRPr b="0" lang="de-DE" sz="2000" spc="-1" strike="noStrike">
              <a:latin typeface="Arial"/>
            </a:endParaRPr>
          </a:p>
          <a:p>
            <a:pPr>
              <a:lnSpc>
                <a:spcPct val="100000"/>
              </a:lnSpc>
            </a:pPr>
            <a:endParaRPr b="0" lang="de-DE" sz="2000" spc="-1" strike="noStrike">
              <a:latin typeface="Arial"/>
            </a:endParaRPr>
          </a:p>
        </p:txBody>
      </p:sp>
      <p:sp>
        <p:nvSpPr>
          <p:cNvPr id="543"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9E9F8353-71DA-4398-8862-BD6968AF070C}"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PlaceHolder 1"/>
          <p:cNvSpPr>
            <a:spLocks noGrp="1"/>
          </p:cNvSpPr>
          <p:nvPr>
            <p:ph type="sldImg"/>
          </p:nvPr>
        </p:nvSpPr>
        <p:spPr>
          <a:xfrm>
            <a:off x="901800" y="739800"/>
            <a:ext cx="4938480" cy="3703320"/>
          </a:xfrm>
          <a:prstGeom prst="rect">
            <a:avLst/>
          </a:prstGeom>
        </p:spPr>
      </p:sp>
      <p:sp>
        <p:nvSpPr>
          <p:cNvPr id="545" name="PlaceHolder 2"/>
          <p:cNvSpPr>
            <a:spLocks noGrp="1"/>
          </p:cNvSpPr>
          <p:nvPr>
            <p:ph type="body"/>
          </p:nvPr>
        </p:nvSpPr>
        <p:spPr>
          <a:xfrm>
            <a:off x="371520" y="4721400"/>
            <a:ext cx="6070320" cy="5038920"/>
          </a:xfrm>
          <a:prstGeom prst="rect">
            <a:avLst/>
          </a:prstGeom>
        </p:spPr>
        <p:txBody>
          <a:bodyPr lIns="90360" rIns="90360" tIns="45360" bIns="45360">
            <a:noAutofit/>
          </a:bodyPr>
          <a:p>
            <a:pPr marL="169560" indent="-169200">
              <a:lnSpc>
                <a:spcPct val="100000"/>
              </a:lnSpc>
              <a:buClr>
                <a:srgbClr val="000000"/>
              </a:buClr>
              <a:buFont typeface="Arial"/>
              <a:buChar char="•"/>
            </a:pPr>
            <a:r>
              <a:rPr b="0" lang="de-DE" sz="1000" spc="-1" strike="noStrike">
                <a:latin typeface="Arial"/>
              </a:rPr>
              <a:t>Im Allgemeinen führt das Berufliche Gymnasium innerhalb eines </a:t>
            </a:r>
            <a:r>
              <a:rPr b="1" lang="de-DE" sz="1000" spc="-1" strike="noStrike">
                <a:latin typeface="Arial"/>
              </a:rPr>
              <a:t>3-jährigen Bildungsgangs </a:t>
            </a:r>
            <a:r>
              <a:rPr b="0" lang="de-DE" sz="1000" spc="-1" strike="noStrike">
                <a:latin typeface="Arial"/>
              </a:rPr>
              <a:t>zum Abitur, wobei die </a:t>
            </a:r>
            <a:r>
              <a:rPr b="1" lang="de-DE" sz="1000" spc="-1" strike="noStrike">
                <a:latin typeface="Arial"/>
              </a:rPr>
              <a:t>zweite Fremdsprache auch neu begonnen werden kann.</a:t>
            </a:r>
            <a:r>
              <a:rPr b="0" lang="de-DE" sz="1000" spc="-1" strike="noStrike">
                <a:latin typeface="Arial"/>
              </a:rPr>
              <a:t> An wenigen Standorten wird das </a:t>
            </a:r>
            <a:r>
              <a:rPr b="1" lang="de-DE" sz="1000" spc="-1" strike="noStrike">
                <a:latin typeface="Arial"/>
              </a:rPr>
              <a:t>berufliche Gymnasium der sechsjährigen Aufbauform</a:t>
            </a:r>
            <a:r>
              <a:rPr b="0" lang="de-DE" sz="1000" spc="-1" strike="noStrike">
                <a:latin typeface="Arial"/>
              </a:rPr>
              <a:t>, beginnend mit der Klasse 8, geführt.</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Zentral ist die </a:t>
            </a:r>
            <a:r>
              <a:rPr b="1" lang="de-DE" sz="1000" spc="-1" strike="noStrike">
                <a:latin typeface="Arial"/>
              </a:rPr>
              <a:t>Verbindung der berufsspezifischen Profilfächer mit den allgemeinen Fächern. </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Das Berufliche Gymnasium umfasst hierbei folgende Richtungen</a:t>
            </a:r>
            <a:endParaRPr b="0" lang="de-DE" sz="1000" spc="-1" strike="noStrike">
              <a:latin typeface="Arial"/>
            </a:endParaRPr>
          </a:p>
          <a:p>
            <a:pPr lvl="1" marL="621360" indent="-169200">
              <a:lnSpc>
                <a:spcPct val="100000"/>
              </a:lnSpc>
              <a:buClr>
                <a:srgbClr val="000000"/>
              </a:buClr>
              <a:buFont typeface="Wingdings" charset="2"/>
              <a:buChar char=""/>
            </a:pPr>
            <a:r>
              <a:rPr b="1" lang="de-DE" sz="1000" spc="-1" strike="noStrike">
                <a:latin typeface="Arial"/>
              </a:rPr>
              <a:t>agrarwissenschaftliche Richtung (AG)</a:t>
            </a:r>
            <a:endParaRPr b="0" lang="de-DE" sz="1000" spc="-1" strike="noStrike">
              <a:latin typeface="Arial"/>
            </a:endParaRPr>
          </a:p>
          <a:p>
            <a:pPr lvl="1" marL="621360" indent="-169200">
              <a:lnSpc>
                <a:spcPct val="100000"/>
              </a:lnSpc>
              <a:buClr>
                <a:srgbClr val="000000"/>
              </a:buClr>
              <a:buFont typeface="Wingdings" charset="2"/>
              <a:buChar char=""/>
            </a:pPr>
            <a:r>
              <a:rPr b="1" lang="de-DE" sz="1000" spc="-1" strike="noStrike">
                <a:latin typeface="Arial"/>
              </a:rPr>
              <a:t>biotechnologische Richtung (BTG)</a:t>
            </a:r>
            <a:endParaRPr b="0" lang="de-DE" sz="1000" spc="-1" strike="noStrike">
              <a:latin typeface="Arial"/>
            </a:endParaRPr>
          </a:p>
          <a:p>
            <a:pPr lvl="1" marL="621360" indent="-169200">
              <a:lnSpc>
                <a:spcPct val="100000"/>
              </a:lnSpc>
              <a:buClr>
                <a:srgbClr val="000000"/>
              </a:buClr>
              <a:buFont typeface="Wingdings" charset="2"/>
              <a:buChar char=""/>
            </a:pPr>
            <a:r>
              <a:rPr b="1" lang="de-DE" sz="1000" spc="-1" strike="noStrike">
                <a:latin typeface="Arial"/>
              </a:rPr>
              <a:t>ernährungswissenschaftliche Richtung (EG)</a:t>
            </a:r>
            <a:endParaRPr b="0" lang="de-DE" sz="1000" spc="-1" strike="noStrike">
              <a:latin typeface="Arial"/>
            </a:endParaRPr>
          </a:p>
          <a:p>
            <a:pPr lvl="1" marL="621360" indent="-169200">
              <a:lnSpc>
                <a:spcPct val="100000"/>
              </a:lnSpc>
              <a:buClr>
                <a:srgbClr val="000000"/>
              </a:buClr>
              <a:buFont typeface="Wingdings" charset="2"/>
              <a:buChar char=""/>
            </a:pPr>
            <a:r>
              <a:rPr b="1" lang="de-DE" sz="1000" spc="-1" strike="noStrike">
                <a:latin typeface="Arial"/>
              </a:rPr>
              <a:t>sozial- und gesundheitswissenschaftliche Richtung (SGG) mit den Profilen Soziales und Gesundheit</a:t>
            </a:r>
            <a:endParaRPr b="0" lang="de-DE" sz="1000" spc="-1" strike="noStrike">
              <a:latin typeface="Arial"/>
            </a:endParaRPr>
          </a:p>
          <a:p>
            <a:pPr lvl="1" marL="621360" indent="-169200">
              <a:lnSpc>
                <a:spcPct val="100000"/>
              </a:lnSpc>
              <a:buClr>
                <a:srgbClr val="000000"/>
              </a:buClr>
              <a:buFont typeface="Wingdings" charset="2"/>
              <a:buChar char=""/>
            </a:pPr>
            <a:r>
              <a:rPr b="1" lang="de-DE" sz="1000" spc="-1" strike="noStrike">
                <a:latin typeface="Arial"/>
              </a:rPr>
              <a:t>technische Richtung (TG) mit den Profilen Mechatronik, Gestaltungs- und Medientechnik, Informationstechnik, Technik und Management sowie Umwelttechnik</a:t>
            </a:r>
            <a:endParaRPr b="0" lang="de-DE" sz="1000" spc="-1" strike="noStrike">
              <a:latin typeface="Arial"/>
            </a:endParaRPr>
          </a:p>
          <a:p>
            <a:pPr lvl="1" marL="621360" indent="-169200">
              <a:lnSpc>
                <a:spcPct val="100000"/>
              </a:lnSpc>
              <a:buClr>
                <a:srgbClr val="000000"/>
              </a:buClr>
              <a:buFont typeface="Wingdings" charset="2"/>
              <a:buChar char=""/>
            </a:pPr>
            <a:r>
              <a:rPr b="1" lang="de-DE" sz="1000" spc="-1" strike="noStrike">
                <a:latin typeface="Arial"/>
              </a:rPr>
              <a:t>wirtschaftswissenschaftliche Richtung (WG) mit den Profilen Wirtschaft, Finanzmanagement sowie Internationale Wirtschaft</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Die Richtungen des Beruflichen Gymnasiums sind durch ihre entsprechenden </a:t>
            </a:r>
            <a:r>
              <a:rPr b="1" lang="de-DE" sz="1000" spc="-1" strike="noStrike">
                <a:latin typeface="Arial"/>
              </a:rPr>
              <a:t>Profilfächer </a:t>
            </a:r>
            <a:r>
              <a:rPr b="0" lang="de-DE" sz="1000" spc="-1" strike="noStrike">
                <a:latin typeface="Arial"/>
              </a:rPr>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b="1" lang="de-DE" sz="1000" spc="-1" strike="noStrike">
                <a:latin typeface="Arial"/>
              </a:rPr>
              <a:t>mit weiteren berufsbezogenen Fächern </a:t>
            </a:r>
            <a:r>
              <a:rPr b="0" lang="de-DE" sz="1000" spc="-1" strike="noStrike">
                <a:latin typeface="Arial"/>
              </a:rPr>
              <a:t>zu einem </a:t>
            </a:r>
            <a:r>
              <a:rPr b="1" lang="de-DE" sz="1000" spc="-1" strike="noStrike">
                <a:latin typeface="Arial"/>
              </a:rPr>
              <a:t>beruflich orientierten Lernschwerpunkt </a:t>
            </a:r>
            <a:r>
              <a:rPr b="0" lang="de-DE" sz="1000" spc="-1" strike="noStrike">
                <a:latin typeface="Arial"/>
              </a:rPr>
              <a:t>ausgestaltet.</a:t>
            </a:r>
            <a:endParaRPr b="0" lang="de-DE" sz="1000" spc="-1" strike="noStrike">
              <a:latin typeface="Arial"/>
            </a:endParaRPr>
          </a:p>
          <a:p>
            <a:pPr>
              <a:lnSpc>
                <a:spcPct val="100000"/>
              </a:lnSpc>
            </a:pPr>
            <a:endParaRPr b="0" lang="de-DE" sz="1000" spc="-1" strike="noStrike">
              <a:latin typeface="Arial"/>
            </a:endParaRPr>
          </a:p>
          <a:p>
            <a:pPr marL="169560" indent="-169200">
              <a:lnSpc>
                <a:spcPct val="100000"/>
              </a:lnSpc>
              <a:buClr>
                <a:srgbClr val="000000"/>
              </a:buClr>
              <a:buFont typeface="Arial"/>
              <a:buChar char="•"/>
            </a:pPr>
            <a:r>
              <a:rPr b="0" lang="de-DE" sz="1000" spc="-1" strike="noStrike">
                <a:latin typeface="Arial"/>
              </a:rPr>
              <a:t>Absolventinnen und Absolventen des Beruflichen Gymnasiums erhalten das Zeugnis der </a:t>
            </a:r>
            <a:r>
              <a:rPr b="1" lang="de-DE" sz="1000" spc="-1" strike="noStrike">
                <a:latin typeface="Arial"/>
              </a:rPr>
              <a:t>allgemeinen Hochschulreife</a:t>
            </a:r>
            <a:r>
              <a:rPr b="0" lang="de-DE" sz="1000" spc="-1" strike="noStrike">
                <a:latin typeface="Arial"/>
              </a:rPr>
              <a:t>, das bundesweit anerkannt ist.</a:t>
            </a:r>
            <a:endParaRPr b="0" lang="de-DE" sz="1000" spc="-1" strike="noStrike">
              <a:latin typeface="Arial"/>
            </a:endParaRPr>
          </a:p>
          <a:p>
            <a:pPr marL="169560" indent="-169200">
              <a:lnSpc>
                <a:spcPct val="100000"/>
              </a:lnSpc>
              <a:buClr>
                <a:srgbClr val="000000"/>
              </a:buClr>
              <a:buFont typeface="Arial"/>
              <a:buChar char="•"/>
            </a:pPr>
            <a:r>
              <a:rPr b="1" lang="de-DE" sz="1000" spc="-1" strike="noStrike">
                <a:latin typeface="Arial"/>
              </a:rPr>
              <a:t>Zugangsvoraussetzungen</a:t>
            </a:r>
            <a:r>
              <a:rPr b="0" lang="de-DE" sz="1000" spc="-1" strike="noStrike">
                <a:latin typeface="Arial"/>
              </a:rPr>
              <a:t> z. B.: </a:t>
            </a:r>
            <a:endParaRPr b="0" lang="de-DE" sz="1000" spc="-1" strike="noStrike">
              <a:latin typeface="Arial"/>
            </a:endParaRPr>
          </a:p>
          <a:p>
            <a:pPr lvl="1" marL="621360" indent="-169200">
              <a:lnSpc>
                <a:spcPct val="100000"/>
              </a:lnSpc>
              <a:buClr>
                <a:srgbClr val="000000"/>
              </a:buClr>
              <a:buFont typeface="Wingdings" charset="2"/>
              <a:buChar char=""/>
            </a:pPr>
            <a:r>
              <a:rPr b="1" lang="de-DE" sz="1000" spc="-1" strike="noStrike">
                <a:latin typeface="Arial"/>
              </a:rPr>
              <a:t>Mittlerer Schulabschluss </a:t>
            </a:r>
            <a:r>
              <a:rPr b="0" lang="de-DE" sz="1000" spc="-1" strike="noStrike">
                <a:latin typeface="Arial"/>
              </a:rPr>
              <a:t>mit einem Durchschnitt von mindestens </a:t>
            </a:r>
            <a:r>
              <a:rPr b="1" lang="de-DE" sz="1000" spc="-1" strike="noStrike">
                <a:latin typeface="Arial"/>
              </a:rPr>
              <a:t>3,0 </a:t>
            </a:r>
            <a:r>
              <a:rPr b="0" lang="de-DE" sz="1000" spc="-1" strike="noStrike">
                <a:latin typeface="Arial"/>
              </a:rPr>
              <a:t>aus den Noten der Fächer </a:t>
            </a:r>
            <a:r>
              <a:rPr b="1" lang="de-DE" sz="1000" spc="-1" strike="noStrike">
                <a:latin typeface="Arial"/>
              </a:rPr>
              <a:t>Deutsch, Mathematik </a:t>
            </a:r>
            <a:r>
              <a:rPr b="0" lang="de-DE" sz="1000" spc="-1" strike="noStrike">
                <a:latin typeface="Arial"/>
              </a:rPr>
              <a:t>sowie der am aufnehmenden Beruflichen Gymnasium weiterzuführenden </a:t>
            </a:r>
            <a:r>
              <a:rPr b="1" lang="de-DE" sz="1000" spc="-1" strike="noStrike">
                <a:latin typeface="Arial"/>
              </a:rPr>
              <a:t>ersten Pflichtfremdsprache </a:t>
            </a:r>
            <a:r>
              <a:rPr b="0" lang="de-DE" sz="1000" spc="-1" strike="noStrike">
                <a:latin typeface="Arial"/>
              </a:rPr>
              <a:t>(Englisch oder Französisch) und </a:t>
            </a:r>
            <a:r>
              <a:rPr b="1" lang="de-DE" sz="1000" spc="-1" strike="noStrike">
                <a:latin typeface="Arial"/>
              </a:rPr>
              <a:t>in jedem dieser Fächer mindestens die Note "ausreichend"</a:t>
            </a:r>
            <a:endParaRPr b="0" lang="de-DE" sz="1000" spc="-1" strike="noStrike">
              <a:latin typeface="Arial"/>
            </a:endParaRPr>
          </a:p>
          <a:p>
            <a:pPr lvl="1" marL="621360" indent="-169200">
              <a:lnSpc>
                <a:spcPct val="100000"/>
              </a:lnSpc>
              <a:buClr>
                <a:srgbClr val="000000"/>
              </a:buClr>
              <a:buFont typeface="Wingdings" charset="2"/>
              <a:buChar char=""/>
            </a:pPr>
            <a:r>
              <a:rPr b="1" lang="de-DE" sz="1000" spc="-1" strike="noStrike">
                <a:latin typeface="Arial"/>
              </a:rPr>
              <a:t>Versetzungszeugnis in die Klasse 10 oder in die Jahrgangsstufe 1 eines Gymnasiums des achtjährigen Bildungsgangs</a:t>
            </a:r>
            <a:endParaRPr b="0" lang="de-DE" sz="1000" spc="-1" strike="noStrike">
              <a:latin typeface="Arial"/>
            </a:endParaRPr>
          </a:p>
          <a:p>
            <a:pPr lvl="1" marL="621360" indent="-169200">
              <a:lnSpc>
                <a:spcPct val="100000"/>
              </a:lnSpc>
              <a:buClr>
                <a:srgbClr val="000000"/>
              </a:buClr>
              <a:buFont typeface="Wingdings" charset="2"/>
              <a:buChar char=""/>
            </a:pPr>
            <a:r>
              <a:rPr b="1" lang="de-DE" sz="1000" spc="-1" strike="noStrike">
                <a:latin typeface="Arial"/>
              </a:rPr>
              <a:t>Versetzungszeugnis in Klasse 11 (E-Niveau) einer Gemeinschaftsschule</a:t>
            </a:r>
            <a:endParaRPr b="0" lang="de-DE" sz="1000" spc="-1" strike="noStrike">
              <a:latin typeface="Arial"/>
            </a:endParaRPr>
          </a:p>
          <a:p>
            <a:pPr>
              <a:lnSpc>
                <a:spcPct val="100000"/>
              </a:lnSpc>
            </a:pPr>
            <a:endParaRPr b="0" lang="de-DE" sz="1000" spc="-1" strike="noStrike">
              <a:latin typeface="Arial"/>
            </a:endParaRPr>
          </a:p>
        </p:txBody>
      </p:sp>
      <p:sp>
        <p:nvSpPr>
          <p:cNvPr id="546"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41672B82-A8DC-4F96-9C48-42B628DBAC30}"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sldImg"/>
          </p:nvPr>
        </p:nvSpPr>
        <p:spPr>
          <a:xfrm>
            <a:off x="901800" y="739800"/>
            <a:ext cx="4938480" cy="3703320"/>
          </a:xfrm>
          <a:prstGeom prst="rect">
            <a:avLst/>
          </a:prstGeom>
        </p:spPr>
      </p:sp>
      <p:sp>
        <p:nvSpPr>
          <p:cNvPr id="548" name="PlaceHolder 2"/>
          <p:cNvSpPr>
            <a:spLocks noGrp="1"/>
          </p:cNvSpPr>
          <p:nvPr>
            <p:ph type="body"/>
          </p:nvPr>
        </p:nvSpPr>
        <p:spPr>
          <a:xfrm>
            <a:off x="371520" y="4936320"/>
            <a:ext cx="6070320" cy="4798080"/>
          </a:xfrm>
          <a:prstGeom prst="rect">
            <a:avLst/>
          </a:prstGeom>
        </p:spPr>
        <p:txBody>
          <a:bodyPr lIns="90360" rIns="90360" tIns="45360" bIns="45360">
            <a:noAutofit/>
          </a:bodyPr>
          <a:p>
            <a:pPr marL="169560" indent="-169200">
              <a:lnSpc>
                <a:spcPct val="100000"/>
              </a:lnSpc>
              <a:buClr>
                <a:srgbClr val="000000"/>
              </a:buClr>
              <a:buFont typeface="Arial"/>
              <a:buChar char="•"/>
            </a:pPr>
            <a:r>
              <a:rPr b="0" lang="de-DE" sz="2000" spc="-1" strike="noStrike">
                <a:latin typeface="Arial"/>
              </a:rPr>
              <a:t>Für Schüler/innen mit Behinderung bestehen, über die für alle Schülerinnen und Schüler gegebenen Wege der beruflichen Bildung hinaus, noch weitere Möglichkeiten.</a:t>
            </a:r>
            <a:endParaRPr b="0" lang="de-DE" sz="2000" spc="-1" strike="noStrike">
              <a:latin typeface="Arial"/>
            </a:endParaRPr>
          </a:p>
          <a:p>
            <a:pPr>
              <a:lnSpc>
                <a:spcPct val="100000"/>
              </a:lnSpc>
            </a:pP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Aus diesem Grund ist es wichtig, für diese Schülerinnen und Schüler frühzeitig  und aktiv die entsprechenden Beratungs- und Unterstützungsdienste einzubeziehen: den </a:t>
            </a:r>
            <a:r>
              <a:rPr b="1" lang="de-DE" sz="2000" spc="-1" strike="noStrike">
                <a:latin typeface="Arial"/>
              </a:rPr>
              <a:t>sonderpädagogischen Dienst, Beratungsfachkräfte für Rehabilitation (Agentur für Arbeit) und Integrationsfachdienste</a:t>
            </a:r>
            <a:endParaRPr b="0" lang="de-DE" sz="2000" spc="-1" strike="noStrike">
              <a:latin typeface="Arial"/>
            </a:endParaRPr>
          </a:p>
          <a:p>
            <a:pPr>
              <a:lnSpc>
                <a:spcPct val="100000"/>
              </a:lnSpc>
            </a:pP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Für diejenigen jungen Menschen, </a:t>
            </a:r>
            <a:endParaRPr b="0" lang="de-DE" sz="2000" spc="-1" strike="noStrike">
              <a:latin typeface="Arial"/>
            </a:endParaRPr>
          </a:p>
          <a:p>
            <a:pPr lvl="1" marL="734760" indent="-282240">
              <a:lnSpc>
                <a:spcPct val="100000"/>
              </a:lnSpc>
              <a:buClr>
                <a:srgbClr val="000000"/>
              </a:buClr>
              <a:buFont typeface="Wingdings" charset="2"/>
              <a:buChar char=""/>
            </a:pPr>
            <a:r>
              <a:rPr b="0" lang="de-DE" sz="2000" spc="-1" strike="noStrike">
                <a:latin typeface="Arial"/>
              </a:rPr>
              <a:t>bei denen der Anspruch auf ein sonderpädagogisches Bildungsangebot (SBA) im Anschluss an die Sekundarstufe  I fortbesteht oder</a:t>
            </a:r>
            <a:endParaRPr b="0" lang="de-DE" sz="2000" spc="-1" strike="noStrike">
              <a:latin typeface="Arial"/>
            </a:endParaRPr>
          </a:p>
          <a:p>
            <a:pPr lvl="1" marL="734760" indent="-282240">
              <a:lnSpc>
                <a:spcPct val="100000"/>
              </a:lnSpc>
              <a:buClr>
                <a:srgbClr val="000000"/>
              </a:buClr>
              <a:buFont typeface="Wingdings" charset="2"/>
              <a:buChar char=""/>
            </a:pPr>
            <a:r>
              <a:rPr b="0" lang="de-DE" sz="2000" spc="-1" strike="noStrike">
                <a:latin typeface="Arial"/>
              </a:rPr>
              <a:t>die nach dem Übergang im Hinblick auf eine Behinderung besondere Vorkehrungen benötigen </a:t>
            </a:r>
            <a:endParaRPr b="0" lang="de-DE" sz="2000" spc="-1" strike="noStrike">
              <a:latin typeface="Arial"/>
            </a:endParaRPr>
          </a:p>
          <a:p>
            <a:pPr>
              <a:lnSpc>
                <a:spcPct val="100000"/>
              </a:lnSpc>
            </a:pPr>
            <a:r>
              <a:rPr b="0" lang="de-DE" sz="2000" spc="-1" strike="noStrike">
                <a:latin typeface="Arial"/>
              </a:rPr>
              <a:t>     </a:t>
            </a:r>
            <a:r>
              <a:rPr b="0" lang="de-DE" sz="2000" spc="-1" strike="noStrike">
                <a:latin typeface="Arial"/>
              </a:rPr>
              <a:t>finden vor dem Übergang auf eine berufliche Schule, in eine Berufsausbildung oder eine </a:t>
            </a:r>
            <a:endParaRPr b="0" lang="de-DE" sz="2000" spc="-1" strike="noStrike">
              <a:latin typeface="Arial"/>
            </a:endParaRPr>
          </a:p>
          <a:p>
            <a:pPr>
              <a:lnSpc>
                <a:spcPct val="100000"/>
              </a:lnSpc>
            </a:pPr>
            <a:r>
              <a:rPr b="0" lang="de-DE" sz="2000" spc="-1" strike="noStrike">
                <a:latin typeface="Arial"/>
              </a:rPr>
              <a:t>     </a:t>
            </a:r>
            <a:r>
              <a:rPr b="0" lang="de-DE" sz="2000" spc="-1" strike="noStrike">
                <a:latin typeface="Arial"/>
              </a:rPr>
              <a:t>Berufsvorbereitung individuelle </a:t>
            </a:r>
            <a:r>
              <a:rPr b="1" lang="de-DE" sz="2000" spc="-1" strike="noStrike">
                <a:latin typeface="Arial"/>
              </a:rPr>
              <a:t>Berufswegekonferenzen</a:t>
            </a:r>
            <a:r>
              <a:rPr b="0" lang="de-DE" sz="2000" spc="-1" strike="noStrike">
                <a:latin typeface="Arial"/>
              </a:rPr>
              <a:t> statt. </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Zuständig hierfür sind die Staatlichen Schulämter, die bei Bedarf auch im Vorfeld Informationen und Unterstützung bereitstellen bzw. vermitteln.  </a:t>
            </a:r>
            <a:endParaRPr b="0" lang="de-DE" sz="2000" spc="-1" strike="noStrike">
              <a:latin typeface="Arial"/>
            </a:endParaRPr>
          </a:p>
          <a:p>
            <a:pPr>
              <a:lnSpc>
                <a:spcPct val="100000"/>
              </a:lnSpc>
            </a:pPr>
            <a:endParaRPr b="0" lang="de-DE" sz="2000" spc="-1" strike="noStrike">
              <a:latin typeface="Arial"/>
            </a:endParaRPr>
          </a:p>
          <a:p>
            <a:pPr marL="169560" indent="-169200">
              <a:lnSpc>
                <a:spcPct val="100000"/>
              </a:lnSpc>
              <a:buClr>
                <a:srgbClr val="000000"/>
              </a:buClr>
              <a:buFont typeface="Arial"/>
              <a:buChar char="•"/>
            </a:pPr>
            <a:r>
              <a:rPr b="1" lang="de-DE" sz="2000" spc="-1" strike="noStrike">
                <a:latin typeface="Arial"/>
              </a:rPr>
              <a:t>Über die hier aufgeführten (und weitere) besondere Möglichkeiten der beruflichen Bildung für Schülerinnen und Schüler mit einem Anspruch auf ein sonderpädagogisches Bildungsangebot beraten die oben genannten Beratungs- und Unterstützungsdienste.</a:t>
            </a:r>
            <a:endParaRPr b="0" lang="de-DE" sz="2000" spc="-1" strike="noStrike">
              <a:latin typeface="Arial"/>
            </a:endParaRPr>
          </a:p>
        </p:txBody>
      </p:sp>
      <p:sp>
        <p:nvSpPr>
          <p:cNvPr id="549"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C3D0C7CB-8E0F-491C-9568-784EAC433A3D}"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PlaceHolder 1"/>
          <p:cNvSpPr>
            <a:spLocks noGrp="1"/>
          </p:cNvSpPr>
          <p:nvPr>
            <p:ph type="sldImg"/>
          </p:nvPr>
        </p:nvSpPr>
        <p:spPr>
          <a:xfrm>
            <a:off x="901800" y="739800"/>
            <a:ext cx="4938480" cy="3703320"/>
          </a:xfrm>
          <a:prstGeom prst="rect">
            <a:avLst/>
          </a:prstGeom>
        </p:spPr>
      </p:sp>
      <p:sp>
        <p:nvSpPr>
          <p:cNvPr id="551" name="PlaceHolder 2"/>
          <p:cNvSpPr>
            <a:spLocks noGrp="1"/>
          </p:cNvSpPr>
          <p:nvPr>
            <p:ph type="body"/>
          </p:nvPr>
        </p:nvSpPr>
        <p:spPr>
          <a:xfrm>
            <a:off x="371520" y="4933800"/>
            <a:ext cx="6070320" cy="4442400"/>
          </a:xfrm>
          <a:prstGeom prst="rect">
            <a:avLst/>
          </a:prstGeom>
        </p:spPr>
        <p:txBody>
          <a:bodyPr lIns="90360" rIns="90360" tIns="45360" bIns="45360">
            <a:noAutofit/>
          </a:bodyPr>
          <a:p>
            <a:pPr marL="216000" indent="-216000">
              <a:lnSpc>
                <a:spcPct val="100000"/>
              </a:lnSpc>
            </a:pPr>
            <a:r>
              <a:rPr b="0" lang="de-DE" sz="2000" spc="-1" strike="noStrike" u="sng">
                <a:uFillTx/>
                <a:latin typeface="Arial"/>
              </a:rPr>
              <a:t>Zur Gliederung des dritten Teils</a:t>
            </a:r>
            <a:r>
              <a:rPr b="0" lang="de-DE" sz="2000" spc="-1" strike="noStrike">
                <a:latin typeface="Arial"/>
              </a:rPr>
              <a:t>: </a:t>
            </a:r>
            <a:endParaRPr b="0" lang="de-DE" sz="2000" spc="-1" strike="noStrike">
              <a:latin typeface="Arial"/>
            </a:endParaRPr>
          </a:p>
          <a:p>
            <a:pPr marL="216000" indent="-216000">
              <a:lnSpc>
                <a:spcPct val="100000"/>
              </a:lnSpc>
            </a:pPr>
            <a:endParaRPr b="0" lang="de-DE" sz="2000" spc="-1" strike="noStrike">
              <a:latin typeface="Arial"/>
            </a:endParaRPr>
          </a:p>
          <a:p>
            <a:pPr marL="216000" indent="-216000">
              <a:lnSpc>
                <a:spcPct val="100000"/>
              </a:lnSpc>
            </a:pPr>
            <a:r>
              <a:rPr b="0" lang="de-DE" sz="2000" spc="-1" strike="noStrike" u="sng">
                <a:uFillTx/>
                <a:latin typeface="Arial"/>
              </a:rPr>
              <a:t>Zeitlicher Ablauf des Übergangsverfahrens</a:t>
            </a:r>
            <a:endParaRPr b="0" lang="de-DE" sz="2000" spc="-1" strike="noStrike">
              <a:latin typeface="Arial"/>
            </a:endParaRPr>
          </a:p>
          <a:p>
            <a:pPr marL="216000" indent="-216000">
              <a:lnSpc>
                <a:spcPct val="100000"/>
              </a:lnSpc>
            </a:pPr>
            <a:r>
              <a:rPr b="0" lang="de-DE" sz="2000" spc="-1" strike="noStrike">
                <a:latin typeface="Arial"/>
              </a:rPr>
              <a:t>Im letzten Teil der Präsentation stellen wir Ihnen nun den </a:t>
            </a:r>
            <a:r>
              <a:rPr b="1" lang="de-DE" sz="2000" spc="-1" strike="noStrike">
                <a:latin typeface="Arial"/>
              </a:rPr>
              <a:t>Ablauf des Übergangsverfahrens </a:t>
            </a:r>
            <a:r>
              <a:rPr b="0" lang="de-DE" sz="2000" spc="-1" strike="noStrike">
                <a:latin typeface="Arial"/>
              </a:rPr>
              <a:t>vor. </a:t>
            </a:r>
            <a:endParaRPr b="0" lang="de-DE" sz="2000" spc="-1" strike="noStrike">
              <a:latin typeface="Arial"/>
            </a:endParaRPr>
          </a:p>
          <a:p>
            <a:pPr marL="216000" indent="-216000">
              <a:lnSpc>
                <a:spcPct val="100000"/>
              </a:lnSpc>
            </a:pPr>
            <a:endParaRPr b="0" lang="de-DE" sz="2000" spc="-1" strike="noStrike">
              <a:latin typeface="Arial"/>
            </a:endParaRPr>
          </a:p>
          <a:p>
            <a:pPr marL="216000" indent="-216000">
              <a:lnSpc>
                <a:spcPct val="100000"/>
              </a:lnSpc>
            </a:pPr>
            <a:r>
              <a:rPr b="0" lang="de-DE" sz="2000" spc="-1" strike="noStrike" u="sng">
                <a:uFillTx/>
                <a:latin typeface="Arial"/>
              </a:rPr>
              <a:t>Anmeldung an der weiterführenden Schule</a:t>
            </a:r>
            <a:endParaRPr b="0" lang="de-DE" sz="2000" spc="-1" strike="noStrike">
              <a:latin typeface="Arial"/>
            </a:endParaRPr>
          </a:p>
          <a:p>
            <a:pPr marL="216000" indent="-216000">
              <a:lnSpc>
                <a:spcPct val="100000"/>
              </a:lnSpc>
            </a:pPr>
            <a:r>
              <a:rPr b="0" lang="de-DE" sz="2000" spc="-1" strike="noStrike">
                <a:latin typeface="Arial"/>
              </a:rPr>
              <a:t>Zudem erhalten Sie einige Informationen zur </a:t>
            </a:r>
            <a:r>
              <a:rPr b="1" lang="de-DE" sz="2000" spc="-1" strike="noStrike">
                <a:latin typeface="Arial"/>
              </a:rPr>
              <a:t>Anmeldung an der weiterführenden Schule</a:t>
            </a:r>
            <a:r>
              <a:rPr b="0" lang="de-DE" sz="2000" spc="-1" strike="noStrike">
                <a:latin typeface="Arial"/>
              </a:rPr>
              <a:t>. </a:t>
            </a:r>
            <a:endParaRPr b="0" lang="de-DE" sz="2000" spc="-1" strike="noStrike">
              <a:latin typeface="Arial"/>
            </a:endParaRPr>
          </a:p>
          <a:p>
            <a:pPr marL="216000" indent="-216000">
              <a:lnSpc>
                <a:spcPct val="100000"/>
              </a:lnSpc>
            </a:pPr>
            <a:endParaRPr b="0" lang="de-DE" sz="2000" spc="-1" strike="noStrike">
              <a:latin typeface="Arial"/>
            </a:endParaRPr>
          </a:p>
          <a:p>
            <a:pPr marL="216000" indent="-216000">
              <a:lnSpc>
                <a:spcPct val="100000"/>
              </a:lnSpc>
            </a:pPr>
            <a:r>
              <a:rPr b="0" lang="de-DE" sz="2000" spc="-1" strike="noStrike" u="sng">
                <a:uFillTx/>
                <a:latin typeface="Arial"/>
              </a:rPr>
              <a:t>Weitere Informationen</a:t>
            </a:r>
            <a:endParaRPr b="0" lang="de-DE" sz="2000" spc="-1" strike="noStrike">
              <a:latin typeface="Arial"/>
            </a:endParaRPr>
          </a:p>
          <a:p>
            <a:pPr marL="216000" indent="-216000">
              <a:lnSpc>
                <a:spcPct val="100000"/>
              </a:lnSpc>
            </a:pPr>
            <a:r>
              <a:rPr b="0" lang="de-DE" sz="2000" spc="-1" strike="noStrike">
                <a:latin typeface="Arial"/>
              </a:rPr>
              <a:t>Abschließend möchten wir Sie auf einige </a:t>
            </a:r>
            <a:r>
              <a:rPr b="1" lang="de-DE" sz="2000" spc="-1" strike="noStrike">
                <a:latin typeface="Arial"/>
              </a:rPr>
              <a:t>weitere Informationsquellen </a:t>
            </a:r>
            <a:r>
              <a:rPr b="0" lang="de-DE" sz="2000" spc="-1" strike="noStrike">
                <a:latin typeface="Arial"/>
              </a:rPr>
              <a:t>hinweisen, die Sie im Rahmen Ihres Entscheidungsprozesses zu Rate ziehen können. </a:t>
            </a:r>
            <a:endParaRPr b="0" lang="de-DE" sz="2000" spc="-1" strike="noStrike">
              <a:latin typeface="Arial"/>
            </a:endParaRPr>
          </a:p>
        </p:txBody>
      </p:sp>
      <p:sp>
        <p:nvSpPr>
          <p:cNvPr id="552"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DCC5F5D6-B97F-4296-827E-3A4F05B74B50}"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type="sldImg"/>
          </p:nvPr>
        </p:nvSpPr>
        <p:spPr>
          <a:xfrm>
            <a:off x="901800" y="739800"/>
            <a:ext cx="4938480" cy="3703320"/>
          </a:xfrm>
          <a:prstGeom prst="rect">
            <a:avLst/>
          </a:prstGeom>
        </p:spPr>
      </p:sp>
      <p:sp>
        <p:nvSpPr>
          <p:cNvPr id="554" name="PlaceHolder 2"/>
          <p:cNvSpPr>
            <a:spLocks noGrp="1"/>
          </p:cNvSpPr>
          <p:nvPr>
            <p:ph type="body"/>
          </p:nvPr>
        </p:nvSpPr>
        <p:spPr>
          <a:xfrm>
            <a:off x="371520" y="4933800"/>
            <a:ext cx="6070320" cy="4442400"/>
          </a:xfrm>
          <a:prstGeom prst="rect">
            <a:avLst/>
          </a:prstGeom>
        </p:spPr>
        <p:txBody>
          <a:bodyPr lIns="90360" rIns="90360" tIns="45360" bIns="45360">
            <a:noAutofit/>
          </a:bodyPr>
          <a:p>
            <a:pPr marL="216000" indent="-216000">
              <a:lnSpc>
                <a:spcPct val="100000"/>
              </a:lnSpc>
            </a:pPr>
            <a:r>
              <a:rPr b="0" lang="de-DE" sz="2000" spc="-1" strike="noStrike">
                <a:latin typeface="Arial"/>
              </a:rPr>
              <a:t>Hier finden Sie den </a:t>
            </a:r>
            <a:r>
              <a:rPr b="1" lang="de-DE" sz="2000" spc="-1" strike="noStrike">
                <a:latin typeface="Arial"/>
              </a:rPr>
              <a:t>zeitlichen Ablauf des Übergangsverfahrens</a:t>
            </a:r>
            <a:r>
              <a:rPr b="0" lang="de-DE" sz="2000" spc="-1" strike="noStrike">
                <a:latin typeface="Arial"/>
              </a:rPr>
              <a:t>. </a:t>
            </a:r>
            <a:endParaRPr b="0" lang="de-DE" sz="2000" spc="-1" strike="noStrike">
              <a:latin typeface="Arial"/>
            </a:endParaRPr>
          </a:p>
        </p:txBody>
      </p:sp>
      <p:sp>
        <p:nvSpPr>
          <p:cNvPr id="555"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6EE76DE7-990B-4D2B-96C5-06C7AE547D24}"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PlaceHolder 1"/>
          <p:cNvSpPr>
            <a:spLocks noGrp="1"/>
          </p:cNvSpPr>
          <p:nvPr>
            <p:ph type="sldImg"/>
          </p:nvPr>
        </p:nvSpPr>
        <p:spPr>
          <a:xfrm>
            <a:off x="901800" y="739800"/>
            <a:ext cx="4938480" cy="3703320"/>
          </a:xfrm>
          <a:prstGeom prst="rect">
            <a:avLst/>
          </a:prstGeom>
        </p:spPr>
      </p:sp>
      <p:sp>
        <p:nvSpPr>
          <p:cNvPr id="557" name="PlaceHolder 2"/>
          <p:cNvSpPr>
            <a:spLocks noGrp="1"/>
          </p:cNvSpPr>
          <p:nvPr>
            <p:ph type="body"/>
          </p:nvPr>
        </p:nvSpPr>
        <p:spPr>
          <a:xfrm>
            <a:off x="299880" y="4933800"/>
            <a:ext cx="6213240" cy="4442400"/>
          </a:xfrm>
          <a:prstGeom prst="rect">
            <a:avLst/>
          </a:prstGeom>
        </p:spPr>
        <p:txBody>
          <a:bodyPr lIns="90360" rIns="90360" tIns="45360" bIns="45360">
            <a:noAutofit/>
          </a:bodyPr>
          <a:p>
            <a:pPr marL="216000" indent="-216000">
              <a:lnSpc>
                <a:spcPct val="100000"/>
              </a:lnSpc>
            </a:pPr>
            <a:r>
              <a:rPr b="0" lang="de-DE" sz="2000" spc="-1" strike="noStrike">
                <a:latin typeface="Arial"/>
              </a:rPr>
              <a:t>Nachdem Ihr Entscheidungsprozess abgeschlossen ist, steht die Anmeldung Ihres Kindes an der weiterführenden Schule an. </a:t>
            </a:r>
            <a:endParaRPr b="0" lang="de-DE" sz="2000" spc="-1" strike="noStrike">
              <a:latin typeface="Arial"/>
            </a:endParaRPr>
          </a:p>
          <a:p>
            <a:pPr marL="216000" indent="-216000">
              <a:lnSpc>
                <a:spcPct val="100000"/>
              </a:lnSpc>
            </a:pPr>
            <a:endParaRPr b="0" lang="de-DE" sz="2000" spc="-1" strike="noStrike">
              <a:latin typeface="Arial"/>
            </a:endParaRPr>
          </a:p>
          <a:p>
            <a:pPr marL="216000" indent="-216000">
              <a:lnSpc>
                <a:spcPct val="100000"/>
              </a:lnSpc>
            </a:pPr>
            <a:r>
              <a:rPr b="0" lang="de-DE" sz="2000" spc="-1" strike="noStrike">
                <a:latin typeface="Arial"/>
              </a:rPr>
              <a:t>Hierzu legen Sie folgende </a:t>
            </a:r>
            <a:r>
              <a:rPr b="1" lang="de-DE" sz="2000" spc="-1" strike="noStrike">
                <a:latin typeface="Arial"/>
              </a:rPr>
              <a:t>Dokumente </a:t>
            </a:r>
            <a:r>
              <a:rPr b="0" lang="de-DE" sz="2000" spc="-1" strike="noStrike">
                <a:latin typeface="Arial"/>
              </a:rPr>
              <a:t>vor:</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Pass oder einen anderen Identitätsnachweis des Kindes</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die Bestätigung der Grundschule über den Schulbesuch</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die Grundschulempfehlung</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die Bestätigung der Grundschule über ein Informations- und Beratungsgespräch</a:t>
            </a:r>
            <a:endParaRPr b="0" lang="de-DE" sz="2000" spc="-1" strike="noStrike">
              <a:latin typeface="Arial"/>
            </a:endParaRPr>
          </a:p>
          <a:p>
            <a:pPr>
              <a:lnSpc>
                <a:spcPct val="100000"/>
              </a:lnSpc>
            </a:pPr>
            <a:r>
              <a:rPr b="0" lang="de-DE" sz="2000" spc="-1" strike="noStrike">
                <a:latin typeface="Arial"/>
              </a:rPr>
              <a:t>      </a:t>
            </a:r>
            <a:endParaRPr b="0" lang="de-DE" sz="2000" spc="-1" strike="noStrike">
              <a:latin typeface="Arial"/>
            </a:endParaRPr>
          </a:p>
        </p:txBody>
      </p:sp>
      <p:sp>
        <p:nvSpPr>
          <p:cNvPr id="558"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4FDE4319-9D13-45E4-B9F4-505361DA2BA5}"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sldImg"/>
          </p:nvPr>
        </p:nvSpPr>
        <p:spPr>
          <a:xfrm>
            <a:off x="901800" y="739800"/>
            <a:ext cx="4938480" cy="3703320"/>
          </a:xfrm>
          <a:prstGeom prst="rect">
            <a:avLst/>
          </a:prstGeom>
        </p:spPr>
      </p:sp>
      <p:sp>
        <p:nvSpPr>
          <p:cNvPr id="560" name="PlaceHolder 2"/>
          <p:cNvSpPr>
            <a:spLocks noGrp="1"/>
          </p:cNvSpPr>
          <p:nvPr>
            <p:ph type="body"/>
          </p:nvPr>
        </p:nvSpPr>
        <p:spPr>
          <a:xfrm>
            <a:off x="371520" y="4933800"/>
            <a:ext cx="6070320" cy="4442400"/>
          </a:xfrm>
          <a:prstGeom prst="rect">
            <a:avLst/>
          </a:prstGeom>
        </p:spPr>
        <p:txBody>
          <a:bodyPr lIns="90360" rIns="90360" tIns="45360" bIns="45360">
            <a:noAutofit/>
          </a:bodyPr>
          <a:p>
            <a:pPr marL="216000" indent="-216000">
              <a:lnSpc>
                <a:spcPct val="100000"/>
              </a:lnSpc>
            </a:pPr>
            <a:r>
              <a:rPr b="1" lang="de-DE" sz="2000" spc="-1" strike="noStrike">
                <a:latin typeface="Arial"/>
              </a:rPr>
              <a:t>Weitere Informationen </a:t>
            </a:r>
            <a:r>
              <a:rPr b="0" lang="de-DE" sz="2000" spc="-1" strike="noStrike">
                <a:latin typeface="Arial"/>
              </a:rPr>
              <a:t>zum Schulübergang wie auch zu den einzelnen Schularten erhalten Sie auf der Homepage des Kultusministeriums unter </a:t>
            </a:r>
            <a:r>
              <a:rPr b="1" lang="de-DE" sz="2000" spc="-1" strike="noStrike">
                <a:latin typeface="Arial"/>
              </a:rPr>
              <a:t>www.km-bw.de.</a:t>
            </a:r>
            <a:r>
              <a:rPr b="0" lang="de-DE" sz="2000" spc="-1" strike="noStrike">
                <a:latin typeface="Arial"/>
              </a:rPr>
              <a:t> </a:t>
            </a:r>
            <a:endParaRPr b="0" lang="de-DE" sz="2000" spc="-1" strike="noStrike">
              <a:latin typeface="Arial"/>
            </a:endParaRPr>
          </a:p>
          <a:p>
            <a:pPr marL="216000" indent="-216000">
              <a:lnSpc>
                <a:spcPct val="100000"/>
              </a:lnSpc>
            </a:pPr>
            <a:endParaRPr b="0" lang="de-DE" sz="2000" spc="-1" strike="noStrike">
              <a:latin typeface="Arial"/>
            </a:endParaRPr>
          </a:p>
          <a:p>
            <a:pPr marL="216000" indent="-216000">
              <a:lnSpc>
                <a:spcPct val="100000"/>
              </a:lnSpc>
            </a:pPr>
            <a:r>
              <a:rPr b="0" lang="de-DE" sz="2000" spc="-1" strike="noStrike">
                <a:latin typeface="Arial"/>
              </a:rPr>
              <a:t>Dort finden Sie auch folgende für den Entscheidungsprozess hilfreiche </a:t>
            </a:r>
            <a:r>
              <a:rPr b="1" lang="de-DE" sz="2000" spc="-1" strike="noStrike">
                <a:latin typeface="Arial"/>
              </a:rPr>
              <a:t>Broschüren</a:t>
            </a:r>
            <a:r>
              <a:rPr b="0" lang="de-DE" sz="2000" spc="-1" strike="noStrike">
                <a:latin typeface="Arial"/>
              </a:rPr>
              <a:t> eingestellt: </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a:t>
            </a:r>
            <a:r>
              <a:rPr b="0" lang="de-DE" sz="2000" spc="-1" strike="noStrike">
                <a:latin typeface="Arial"/>
              </a:rPr>
              <a:t>Grundschule - Von der Grundschule in die weiterführende Schule“ </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a:t>
            </a:r>
            <a:r>
              <a:rPr b="0" lang="de-DE" sz="2000" spc="-1" strike="noStrike">
                <a:latin typeface="Arial"/>
              </a:rPr>
              <a:t>Bildungswege in Baden-Württemberg“</a:t>
            </a: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a:t>
            </a:r>
            <a:r>
              <a:rPr b="0" lang="de-DE" sz="2000" spc="-1" strike="noStrike">
                <a:latin typeface="Arial"/>
              </a:rPr>
              <a:t>Berufliche Bildung in Baden-Württemberg“</a:t>
            </a:r>
            <a:endParaRPr b="0" lang="de-DE" sz="2000" spc="-1" strike="noStrike">
              <a:latin typeface="Arial"/>
            </a:endParaRPr>
          </a:p>
          <a:p>
            <a:pPr>
              <a:lnSpc>
                <a:spcPct val="100000"/>
              </a:lnSpc>
            </a:pPr>
            <a:endParaRPr b="0" lang="de-DE" sz="2000" spc="-1" strike="noStrike">
              <a:latin typeface="Arial"/>
            </a:endParaRPr>
          </a:p>
          <a:p>
            <a:pPr>
              <a:lnSpc>
                <a:spcPct val="100000"/>
              </a:lnSpc>
            </a:pPr>
            <a:endParaRPr b="0" lang="de-DE" sz="2000" spc="-1" strike="noStrike">
              <a:latin typeface="Arial"/>
            </a:endParaRPr>
          </a:p>
        </p:txBody>
      </p:sp>
      <p:sp>
        <p:nvSpPr>
          <p:cNvPr id="561"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8687EE50-7EEB-4DF0-A980-9711485ED2EB}"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sldImg"/>
          </p:nvPr>
        </p:nvSpPr>
        <p:spPr>
          <a:xfrm>
            <a:off x="901800" y="739800"/>
            <a:ext cx="4938480" cy="3703320"/>
          </a:xfrm>
          <a:prstGeom prst="rect">
            <a:avLst/>
          </a:prstGeom>
        </p:spPr>
      </p:sp>
      <p:sp>
        <p:nvSpPr>
          <p:cNvPr id="481" name="PlaceHolder 2"/>
          <p:cNvSpPr>
            <a:spLocks noGrp="1"/>
          </p:cNvSpPr>
          <p:nvPr>
            <p:ph type="body"/>
          </p:nvPr>
        </p:nvSpPr>
        <p:spPr>
          <a:xfrm>
            <a:off x="371520" y="4936320"/>
            <a:ext cx="6070320" cy="3397680"/>
          </a:xfrm>
          <a:prstGeom prst="rect">
            <a:avLst/>
          </a:prstGeom>
        </p:spPr>
        <p:txBody>
          <a:bodyPr lIns="90360" rIns="90360" tIns="45360" bIns="45360">
            <a:noAutofit/>
          </a:bodyPr>
          <a:p>
            <a:pPr marL="216000" indent="-216000">
              <a:lnSpc>
                <a:spcPct val="100000"/>
              </a:lnSpc>
            </a:pPr>
            <a:r>
              <a:rPr b="0" lang="de-DE" sz="2000" spc="-1" strike="noStrike" u="sng">
                <a:uFillTx/>
                <a:latin typeface="Arial"/>
              </a:rPr>
              <a:t>Zur Gliederung des ersten Teils der Präsentation („Von der Primar- in die Sekundarstufe“)</a:t>
            </a:r>
            <a:r>
              <a:rPr b="0" lang="de-DE" sz="2000" spc="-1" strike="noStrike">
                <a:latin typeface="Arial"/>
              </a:rPr>
              <a:t>: </a:t>
            </a:r>
            <a:endParaRPr b="0" lang="de-DE" sz="2000" spc="-1" strike="noStrike">
              <a:latin typeface="Arial"/>
            </a:endParaRPr>
          </a:p>
          <a:p>
            <a:pPr marL="216000" indent="-216000">
              <a:lnSpc>
                <a:spcPct val="100000"/>
              </a:lnSpc>
            </a:pPr>
            <a:endParaRPr b="0" lang="de-DE" sz="2000" spc="-1" strike="noStrike">
              <a:latin typeface="Arial"/>
            </a:endParaRPr>
          </a:p>
          <a:p>
            <a:pPr marL="216000" indent="-216000">
              <a:lnSpc>
                <a:spcPct val="100000"/>
              </a:lnSpc>
            </a:pPr>
            <a:r>
              <a:rPr b="0" lang="de-DE" sz="2000" spc="-1" strike="noStrike" u="sng">
                <a:uFillTx/>
                <a:latin typeface="Arial"/>
              </a:rPr>
              <a:t>Bausteine des Übergangsverfahrens</a:t>
            </a:r>
            <a:endParaRPr b="0" lang="de-DE" sz="2000" spc="-1" strike="noStrike">
              <a:latin typeface="Arial"/>
            </a:endParaRPr>
          </a:p>
          <a:p>
            <a:pPr marL="171360" indent="-171000">
              <a:lnSpc>
                <a:spcPct val="100000"/>
              </a:lnSpc>
              <a:buClr>
                <a:srgbClr val="000000"/>
              </a:buClr>
              <a:buFont typeface="Arial"/>
              <a:buChar char="•"/>
            </a:pPr>
            <a:r>
              <a:rPr b="0" lang="de-DE" sz="2000" spc="-1" strike="noStrike">
                <a:latin typeface="Arial"/>
              </a:rPr>
              <a:t>Im ersten Teil dieser Präsentation möchten wir Ihnen die wichtigsten </a:t>
            </a:r>
            <a:r>
              <a:rPr b="1" lang="de-DE" sz="2000" spc="-1" strike="noStrike">
                <a:latin typeface="Arial"/>
              </a:rPr>
              <a:t>Bausteine des Übergangsverfahrens </a:t>
            </a:r>
            <a:r>
              <a:rPr b="0" lang="de-DE" sz="2000" spc="-1" strike="noStrike">
                <a:latin typeface="Arial"/>
              </a:rPr>
              <a:t>vorstellen. </a:t>
            </a:r>
            <a:endParaRPr b="0" lang="de-DE" sz="2000" spc="-1" strike="noStrike">
              <a:latin typeface="Arial"/>
            </a:endParaRPr>
          </a:p>
          <a:p>
            <a:pPr>
              <a:lnSpc>
                <a:spcPct val="100000"/>
              </a:lnSpc>
            </a:pPr>
            <a:endParaRPr b="0" lang="de-DE" sz="2000" spc="-1" strike="noStrike">
              <a:latin typeface="Arial"/>
            </a:endParaRPr>
          </a:p>
          <a:p>
            <a:pPr>
              <a:lnSpc>
                <a:spcPct val="100000"/>
              </a:lnSpc>
            </a:pPr>
            <a:r>
              <a:rPr b="0" lang="de-DE" sz="2000" spc="-1" strike="noStrike" u="sng">
                <a:uFillTx/>
                <a:latin typeface="Arial"/>
              </a:rPr>
              <a:t>Überlegungen zur Schulwahl </a:t>
            </a:r>
            <a:endParaRPr b="0" lang="de-DE" sz="2000" spc="-1" strike="noStrike">
              <a:latin typeface="Arial"/>
            </a:endParaRPr>
          </a:p>
          <a:p>
            <a:pPr marL="171360" indent="-171000">
              <a:lnSpc>
                <a:spcPct val="100000"/>
              </a:lnSpc>
              <a:buClr>
                <a:srgbClr val="000000"/>
              </a:buClr>
              <a:buFont typeface="Arial"/>
              <a:buChar char="•"/>
            </a:pPr>
            <a:r>
              <a:rPr b="0" lang="de-DE" sz="2000" spc="-1" strike="noStrike">
                <a:latin typeface="Arial"/>
              </a:rPr>
              <a:t>Es ist unser zentrales Ziel, jedem einzelnen Kind in der Schule gerecht zu werden und auf seine persönlichen Bedürfnisse einzugehen; dies gilt sowohl für die öffentlichen Schulen als auch für die Schulen in freier Trägerschaft. Welche </a:t>
            </a:r>
            <a:r>
              <a:rPr b="1" lang="de-DE" sz="2000" spc="-1" strike="noStrike">
                <a:latin typeface="Arial"/>
              </a:rPr>
              <a:t>Überlegungen </a:t>
            </a:r>
            <a:r>
              <a:rPr b="0" lang="de-DE" sz="2000" spc="-1" strike="noStrike">
                <a:latin typeface="Arial"/>
              </a:rPr>
              <a:t>Sie </a:t>
            </a:r>
            <a:r>
              <a:rPr b="1" lang="de-DE" sz="2000" spc="-1" strike="noStrike">
                <a:latin typeface="Arial"/>
              </a:rPr>
              <a:t>bei der Schulwahl </a:t>
            </a:r>
            <a:r>
              <a:rPr b="0" lang="de-DE" sz="2000" spc="-1" strike="noStrike">
                <a:latin typeface="Arial"/>
              </a:rPr>
              <a:t>unterstützen können, finden Sie im nächsten Schritt dargestellt. </a:t>
            </a:r>
            <a:endParaRPr b="0" lang="de-DE" sz="2000" spc="-1" strike="noStrike">
              <a:latin typeface="Arial"/>
            </a:endParaRPr>
          </a:p>
          <a:p>
            <a:pPr>
              <a:lnSpc>
                <a:spcPct val="100000"/>
              </a:lnSpc>
            </a:pPr>
            <a:endParaRPr b="0" lang="de-DE" sz="2000" spc="-1" strike="noStrike">
              <a:latin typeface="Arial"/>
            </a:endParaRPr>
          </a:p>
          <a:p>
            <a:pPr>
              <a:lnSpc>
                <a:spcPct val="100000"/>
              </a:lnSpc>
            </a:pPr>
            <a:endParaRPr b="0" lang="de-DE" sz="2000" spc="-1" strike="noStrike">
              <a:latin typeface="Arial"/>
            </a:endParaRPr>
          </a:p>
          <a:p>
            <a:pPr>
              <a:lnSpc>
                <a:spcPct val="100000"/>
              </a:lnSpc>
            </a:pPr>
            <a:r>
              <a:rPr b="0" lang="de-DE" sz="2000" spc="-1" strike="noStrike" u="sng">
                <a:uFillTx/>
                <a:latin typeface="Arial"/>
              </a:rPr>
              <a:t>Es ist wichtig, bereits vorab zu sagen</a:t>
            </a:r>
            <a:r>
              <a:rPr b="0" lang="de-DE" sz="2000" spc="-1" strike="noStrike">
                <a:latin typeface="Arial"/>
              </a:rPr>
              <a:t>: </a:t>
            </a:r>
            <a:endParaRPr b="0" lang="de-DE" sz="2000" spc="-1" strike="noStrike">
              <a:latin typeface="Arial"/>
            </a:endParaRPr>
          </a:p>
          <a:p>
            <a:pPr>
              <a:lnSpc>
                <a:spcPct val="100000"/>
              </a:lnSpc>
            </a:pPr>
            <a:r>
              <a:rPr b="0" lang="de-DE" sz="2000" spc="-1" strike="noStrike">
                <a:latin typeface="Arial"/>
              </a:rPr>
              <a:t>Mit der auf der Basis der Grundschulempfehlung getroffenen Schulwahl ist keinesfalls bereits der gesamte Lebensweg vorgezeichnet. Vielmehr stehen durch die Vielzahl an Übergangs- und Anschlussmöglichkeiten jedem Kind weiterhin </a:t>
            </a:r>
            <a:r>
              <a:rPr b="1" lang="de-DE" sz="2000" spc="-1" strike="noStrike">
                <a:latin typeface="Arial"/>
              </a:rPr>
              <a:t>alle Wege offen</a:t>
            </a:r>
            <a:r>
              <a:rPr b="0" lang="de-DE" sz="2000" spc="-1" strike="noStrike">
                <a:latin typeface="Arial"/>
              </a:rPr>
              <a:t>. </a:t>
            </a:r>
            <a:endParaRPr b="0" lang="de-DE" sz="2000" spc="-1" strike="noStrike">
              <a:latin typeface="Arial"/>
            </a:endParaRPr>
          </a:p>
          <a:p>
            <a:pPr>
              <a:lnSpc>
                <a:spcPct val="100000"/>
              </a:lnSpc>
            </a:pPr>
            <a:endParaRPr b="0" lang="de-DE" sz="2000" spc="-1" strike="noStrike">
              <a:latin typeface="Arial"/>
            </a:endParaRPr>
          </a:p>
        </p:txBody>
      </p:sp>
      <p:sp>
        <p:nvSpPr>
          <p:cNvPr id="482"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79E26DC5-9819-4166-9CDB-17CD9D4EA4DC}" type="slidenum">
              <a:rPr b="0" lang="de-DE" sz="1200" spc="-1" strike="noStrike">
                <a:solidFill>
                  <a:srgbClr val="000000"/>
                </a:solidFill>
                <a:latin typeface="+mn-lt"/>
                <a:ea typeface="+mn-ea"/>
              </a:rPr>
              <a:t>30</a:t>
            </a:fld>
            <a:endParaRPr b="0" lang="de-DE"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PlaceHolder 1"/>
          <p:cNvSpPr>
            <a:spLocks noGrp="1"/>
          </p:cNvSpPr>
          <p:nvPr>
            <p:ph type="sldImg"/>
          </p:nvPr>
        </p:nvSpPr>
        <p:spPr>
          <a:xfrm>
            <a:off x="901800" y="739800"/>
            <a:ext cx="4938480" cy="3703320"/>
          </a:xfrm>
          <a:prstGeom prst="rect">
            <a:avLst/>
          </a:prstGeom>
        </p:spPr>
      </p:sp>
      <p:sp>
        <p:nvSpPr>
          <p:cNvPr id="563" name="PlaceHolder 2"/>
          <p:cNvSpPr>
            <a:spLocks noGrp="1"/>
          </p:cNvSpPr>
          <p:nvPr>
            <p:ph type="body"/>
          </p:nvPr>
        </p:nvSpPr>
        <p:spPr>
          <a:xfrm>
            <a:off x="371520" y="4935600"/>
            <a:ext cx="6070320" cy="4297320"/>
          </a:xfrm>
          <a:prstGeom prst="rect">
            <a:avLst/>
          </a:prstGeom>
        </p:spPr>
        <p:txBody>
          <a:bodyPr lIns="90360" rIns="90360" tIns="45360" bIns="45360">
            <a:noAutofit/>
          </a:bodyPr>
          <a:p>
            <a:pPr marL="216000" indent="-216000">
              <a:lnSpc>
                <a:spcPct val="100000"/>
              </a:lnSpc>
            </a:pPr>
            <a:endParaRPr b="0" lang="de-DE" sz="2000" spc="-1" strike="noStrike">
              <a:latin typeface="Arial"/>
            </a:endParaRPr>
          </a:p>
          <a:p>
            <a:pPr marL="216000" indent="-216000">
              <a:lnSpc>
                <a:spcPct val="100000"/>
              </a:lnSpc>
            </a:pPr>
            <a:endParaRPr b="0" lang="de-DE" sz="2000" spc="-1" strike="noStrike">
              <a:latin typeface="Arial"/>
            </a:endParaRPr>
          </a:p>
        </p:txBody>
      </p:sp>
      <p:sp>
        <p:nvSpPr>
          <p:cNvPr id="564"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3F1B1516-7F5C-4E54-855E-698AD093B14E}" type="slidenum">
              <a:rPr b="0" lang="de-DE" sz="1200" spc="-1" strike="noStrike">
                <a:solidFill>
                  <a:srgbClr val="000000"/>
                </a:solidFill>
                <a:latin typeface="+mn-lt"/>
                <a:ea typeface="+mn-ea"/>
              </a:rPr>
              <a:t>&lt;Foliennummer&gt;</a:t>
            </a:fld>
            <a:endParaRPr b="0" lang="de-DE"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PlaceHolder 1"/>
          <p:cNvSpPr>
            <a:spLocks noGrp="1"/>
          </p:cNvSpPr>
          <p:nvPr>
            <p:ph type="sldImg"/>
          </p:nvPr>
        </p:nvSpPr>
        <p:spPr>
          <a:xfrm>
            <a:off x="903240" y="711360"/>
            <a:ext cx="4935240" cy="3701520"/>
          </a:xfrm>
          <a:prstGeom prst="rect">
            <a:avLst/>
          </a:prstGeom>
        </p:spPr>
      </p:sp>
      <p:sp>
        <p:nvSpPr>
          <p:cNvPr id="484"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56A861B9-D70F-42B6-B44B-0741DDA64C65}" type="slidenum">
              <a:rPr b="0" lang="de-DE" sz="1200" spc="-1" strike="noStrike">
                <a:solidFill>
                  <a:srgbClr val="000000"/>
                </a:solidFill>
                <a:latin typeface="+mn-lt"/>
                <a:ea typeface="+mn-ea"/>
              </a:rPr>
              <a:t>30</a:t>
            </a:fld>
            <a:endParaRPr b="0" lang="de-DE" sz="1200" spc="-1" strike="noStrike">
              <a:latin typeface="Times New Roman"/>
            </a:endParaRPr>
          </a:p>
        </p:txBody>
      </p:sp>
      <p:sp>
        <p:nvSpPr>
          <p:cNvPr id="485" name="PlaceHolder 2"/>
          <p:cNvSpPr>
            <a:spLocks noGrp="1"/>
          </p:cNvSpPr>
          <p:nvPr>
            <p:ph type="body"/>
          </p:nvPr>
        </p:nvSpPr>
        <p:spPr>
          <a:xfrm>
            <a:off x="299880" y="4151880"/>
            <a:ext cx="6141600" cy="6117480"/>
          </a:xfrm>
          <a:prstGeom prst="rect">
            <a:avLst/>
          </a:prstGeom>
        </p:spPr>
        <p:txBody>
          <a:bodyPr lIns="90720" rIns="90720" tIns="45360" bIns="45360" anchor="ctr">
            <a:noAutofit/>
          </a:bodyPr>
          <a:p>
            <a:pPr marL="170280" indent="-169920">
              <a:lnSpc>
                <a:spcPct val="100000"/>
              </a:lnSpc>
              <a:buClr>
                <a:srgbClr val="000000"/>
              </a:buClr>
              <a:buFont typeface="Arial"/>
              <a:buChar char="•"/>
              <a:tabLst>
                <a:tab algn="l" pos="457200"/>
              </a:tabLst>
            </a:pPr>
            <a:r>
              <a:rPr b="0" lang="de-DE" sz="1100" spc="-1" strike="noStrike">
                <a:solidFill>
                  <a:srgbClr val="000000"/>
                </a:solidFill>
                <a:latin typeface="+mj-lt"/>
              </a:rPr>
              <a:t>Um für die Grundschulempfehlung  zu wissen, wo das Kind steht,  finden </a:t>
            </a:r>
            <a:r>
              <a:rPr b="1" lang="de-DE" sz="1100" spc="-1" strike="noStrike">
                <a:solidFill>
                  <a:srgbClr val="000000"/>
                </a:solidFill>
                <a:latin typeface="+mj-lt"/>
              </a:rPr>
              <a:t>über die gesamte Grundschulzeit</a:t>
            </a:r>
            <a:r>
              <a:rPr b="0" lang="de-DE" sz="1100" spc="-1" strike="noStrike">
                <a:solidFill>
                  <a:srgbClr val="000000"/>
                </a:solidFill>
                <a:latin typeface="+mj-lt"/>
              </a:rPr>
              <a:t> – beginnend in Klasse 1 – </a:t>
            </a:r>
            <a:r>
              <a:rPr b="1" lang="de-DE" sz="1100" spc="-1" strike="noStrike">
                <a:solidFill>
                  <a:srgbClr val="000000"/>
                </a:solidFill>
                <a:latin typeface="+mj-lt"/>
              </a:rPr>
              <a:t>Gespräche</a:t>
            </a:r>
            <a:r>
              <a:rPr b="0" lang="de-DE" sz="1100" spc="-1" strike="noStrike">
                <a:solidFill>
                  <a:srgbClr val="000000"/>
                </a:solidFill>
                <a:latin typeface="+mj-lt"/>
              </a:rPr>
              <a:t> statt, in denen über die </a:t>
            </a:r>
            <a:r>
              <a:rPr b="1" lang="de-DE" sz="1100" spc="-1" strike="noStrike">
                <a:solidFill>
                  <a:srgbClr val="000000"/>
                </a:solidFill>
                <a:latin typeface="+mj-lt"/>
              </a:rPr>
              <a:t>schulischen Fortschritte </a:t>
            </a:r>
            <a:r>
              <a:rPr b="0" lang="de-DE" sz="1100" spc="-1" strike="noStrike">
                <a:solidFill>
                  <a:srgbClr val="000000"/>
                </a:solidFill>
                <a:latin typeface="+mj-lt"/>
              </a:rPr>
              <a:t>und die </a:t>
            </a:r>
            <a:r>
              <a:rPr b="1" lang="de-DE" sz="1100" spc="-1" strike="noStrike">
                <a:solidFill>
                  <a:srgbClr val="000000"/>
                </a:solidFill>
                <a:latin typeface="+mj-lt"/>
              </a:rPr>
              <a:t>Entwicklung Ihres Kindes </a:t>
            </a:r>
            <a:r>
              <a:rPr b="0" lang="de-DE" sz="1100" spc="-1" strike="noStrike">
                <a:solidFill>
                  <a:srgbClr val="000000"/>
                </a:solidFill>
                <a:latin typeface="+mj-lt"/>
              </a:rPr>
              <a:t>gesprochen wird. </a:t>
            </a:r>
            <a:endParaRPr b="0" lang="de-DE" sz="1100" spc="-1" strike="noStrike">
              <a:latin typeface="Arial"/>
            </a:endParaRPr>
          </a:p>
          <a:p>
            <a:pPr marL="170280" indent="-169920">
              <a:lnSpc>
                <a:spcPct val="100000"/>
              </a:lnSpc>
              <a:buClr>
                <a:srgbClr val="000000"/>
              </a:buClr>
              <a:buFont typeface="Arial"/>
              <a:buChar char="•"/>
              <a:tabLst>
                <a:tab algn="l" pos="457200"/>
              </a:tabLst>
            </a:pPr>
            <a:r>
              <a:rPr b="1" lang="de-DE" sz="1100" spc="-1" strike="noStrike">
                <a:solidFill>
                  <a:srgbClr val="000000"/>
                </a:solidFill>
                <a:latin typeface="+mj-lt"/>
              </a:rPr>
              <a:t>In der vierten Klasse  </a:t>
            </a:r>
            <a:r>
              <a:rPr b="0" lang="de-DE" sz="1100" spc="-1" strike="noStrike">
                <a:solidFill>
                  <a:srgbClr val="000000"/>
                </a:solidFill>
                <a:latin typeface="+mj-lt"/>
              </a:rPr>
              <a:t>haben Sie die Möglichkeit der </a:t>
            </a:r>
            <a:r>
              <a:rPr b="1" lang="de-DE" sz="1100" spc="-1" strike="noStrike">
                <a:solidFill>
                  <a:srgbClr val="000000"/>
                </a:solidFill>
                <a:latin typeface="+mj-lt"/>
              </a:rPr>
              <a:t>zusätzlichen Beratung. </a:t>
            </a:r>
            <a:r>
              <a:rPr b="0" lang="de-DE" sz="1100" spc="-1" strike="noStrike">
                <a:solidFill>
                  <a:srgbClr val="000000"/>
                </a:solidFill>
                <a:latin typeface="+mj-lt"/>
              </a:rPr>
              <a:t>Diese zusätzliche Beratung können Sie über </a:t>
            </a:r>
            <a:r>
              <a:rPr b="1" lang="de-DE" sz="1100" spc="-1" strike="noStrike">
                <a:solidFill>
                  <a:srgbClr val="000000"/>
                </a:solidFill>
                <a:latin typeface="+mj-lt"/>
              </a:rPr>
              <a:t>das besondere Beratungsverfahren  </a:t>
            </a:r>
            <a:r>
              <a:rPr b="0" lang="de-DE" sz="1100" spc="-1" strike="noStrike">
                <a:solidFill>
                  <a:srgbClr val="000000"/>
                </a:solidFill>
                <a:latin typeface="+mj-lt"/>
              </a:rPr>
              <a:t>erhalten. Das ist ein Service für die Eltern von Viertklässlern.</a:t>
            </a:r>
            <a:endParaRPr b="0" lang="de-DE" sz="1100" spc="-1" strike="noStrike">
              <a:latin typeface="Arial"/>
            </a:endParaRPr>
          </a:p>
          <a:p>
            <a:pPr>
              <a:lnSpc>
                <a:spcPct val="100000"/>
              </a:lnSpc>
              <a:tabLst>
                <a:tab algn="l" pos="457200"/>
              </a:tabLst>
            </a:pPr>
            <a:endParaRPr b="0" lang="de-DE" sz="1100" spc="-1" strike="noStrike">
              <a:latin typeface="Arial"/>
            </a:endParaRPr>
          </a:p>
          <a:p>
            <a:pPr>
              <a:lnSpc>
                <a:spcPct val="100000"/>
              </a:lnSpc>
              <a:tabLst>
                <a:tab algn="l" pos="457200"/>
              </a:tabLst>
            </a:pPr>
            <a:r>
              <a:rPr b="1" lang="de-DE" sz="1100" spc="-1" strike="noStrike">
                <a:solidFill>
                  <a:srgbClr val="000000"/>
                </a:solidFill>
                <a:latin typeface="+mj-lt"/>
              </a:rPr>
              <a:t>     </a:t>
            </a:r>
            <a:r>
              <a:rPr b="1" lang="de-DE" sz="1100" spc="-1" strike="noStrike">
                <a:solidFill>
                  <a:srgbClr val="000000"/>
                </a:solidFill>
                <a:latin typeface="+mj-lt"/>
              </a:rPr>
              <a:t>Halbjahresinformation der Klasse 4</a:t>
            </a:r>
            <a:endParaRPr b="0" lang="de-DE" sz="1100" spc="-1" strike="noStrike">
              <a:latin typeface="Arial"/>
            </a:endParaRPr>
          </a:p>
          <a:p>
            <a:pPr marL="170280" indent="-169920">
              <a:lnSpc>
                <a:spcPct val="100000"/>
              </a:lnSpc>
              <a:buClr>
                <a:srgbClr val="000000"/>
              </a:buClr>
              <a:buFont typeface="Arial"/>
              <a:buChar char="•"/>
              <a:tabLst>
                <a:tab algn="l" pos="457200"/>
              </a:tabLst>
            </a:pPr>
            <a:r>
              <a:rPr b="0" lang="de-DE" sz="1100" spc="-1" strike="noStrike">
                <a:solidFill>
                  <a:srgbClr val="000000"/>
                </a:solidFill>
                <a:latin typeface="+mj-lt"/>
              </a:rPr>
              <a:t>Zeitgleich mit der Grundschulempfehlung wird auch die Halbjahresinformation ausgegeben, welche den Eltern einen Einblick in den Leistungsstand ihres Kindes zum Halbjahr der 4. Klasse gibt. Die </a:t>
            </a:r>
            <a:r>
              <a:rPr b="1" lang="de-DE" sz="1100" spc="-1" strike="noStrike">
                <a:solidFill>
                  <a:srgbClr val="000000"/>
                </a:solidFill>
                <a:latin typeface="+mj-lt"/>
              </a:rPr>
              <a:t>Halbjahresinformation der Klasse 4 </a:t>
            </a:r>
            <a:r>
              <a:rPr b="0" lang="de-DE" sz="1100" spc="-1" strike="noStrike">
                <a:solidFill>
                  <a:srgbClr val="000000"/>
                </a:solidFill>
                <a:latin typeface="+mj-lt"/>
              </a:rPr>
              <a:t>bildet </a:t>
            </a:r>
            <a:r>
              <a:rPr b="1" lang="de-DE" sz="1100" spc="-1" strike="noStrike">
                <a:solidFill>
                  <a:srgbClr val="000000"/>
                </a:solidFill>
                <a:latin typeface="+mj-lt"/>
              </a:rPr>
              <a:t>eine der Grundlagen für die Grundschulempfehlung</a:t>
            </a:r>
            <a:r>
              <a:rPr b="0" lang="de-DE" sz="1100" spc="-1" strike="noStrike">
                <a:solidFill>
                  <a:srgbClr val="000000"/>
                </a:solidFill>
                <a:latin typeface="+mj-lt"/>
              </a:rPr>
              <a:t>.</a:t>
            </a:r>
            <a:endParaRPr b="0" lang="de-DE" sz="1100" spc="-1" strike="noStrike">
              <a:latin typeface="Arial"/>
            </a:endParaRPr>
          </a:p>
          <a:p>
            <a:pPr>
              <a:lnSpc>
                <a:spcPct val="100000"/>
              </a:lnSpc>
              <a:tabLst>
                <a:tab algn="l" pos="457200"/>
              </a:tabLst>
            </a:pPr>
            <a:endParaRPr b="0" lang="de-DE" sz="1100" spc="-1" strike="noStrike">
              <a:latin typeface="Arial"/>
            </a:endParaRPr>
          </a:p>
          <a:p>
            <a:pPr>
              <a:lnSpc>
                <a:spcPct val="100000"/>
              </a:lnSpc>
              <a:tabLst>
                <a:tab algn="l" pos="457200"/>
              </a:tabLst>
            </a:pPr>
            <a:r>
              <a:rPr b="1" lang="de-DE" sz="1100" spc="-1" strike="noStrike">
                <a:solidFill>
                  <a:srgbClr val="000000"/>
                </a:solidFill>
                <a:latin typeface="+mj-lt"/>
              </a:rPr>
              <a:t>     </a:t>
            </a:r>
            <a:r>
              <a:rPr b="1" lang="de-DE" sz="1100" spc="-1" strike="noStrike">
                <a:solidFill>
                  <a:srgbClr val="000000"/>
                </a:solidFill>
                <a:latin typeface="+mj-lt"/>
              </a:rPr>
              <a:t>Die Grundschulempfehlung</a:t>
            </a:r>
            <a:endParaRPr b="0" lang="de-DE" sz="1100" spc="-1" strike="noStrike">
              <a:latin typeface="Arial"/>
            </a:endParaRPr>
          </a:p>
          <a:p>
            <a:pPr marL="170280" indent="-169920">
              <a:lnSpc>
                <a:spcPct val="100000"/>
              </a:lnSpc>
              <a:buClr>
                <a:srgbClr val="000000"/>
              </a:buClr>
              <a:buFont typeface="Arial"/>
              <a:buChar char="•"/>
              <a:tabLst>
                <a:tab algn="l" pos="457200"/>
              </a:tabLst>
            </a:pPr>
            <a:r>
              <a:rPr b="0" lang="de-DE" sz="1100" spc="-1" strike="noStrike">
                <a:solidFill>
                  <a:srgbClr val="000000"/>
                </a:solidFill>
                <a:latin typeface="+mj-lt"/>
              </a:rPr>
              <a:t>Die Grundschulempfehlung</a:t>
            </a:r>
            <a:r>
              <a:rPr b="0" lang="de-DE" sz="1100" spc="-1" strike="noStrike">
                <a:solidFill>
                  <a:srgbClr val="000000"/>
                </a:solidFill>
                <a:latin typeface="Arial"/>
              </a:rPr>
              <a:t> </a:t>
            </a:r>
            <a:r>
              <a:rPr b="0" lang="de-DE" sz="1100" spc="-1" strike="noStrike">
                <a:solidFill>
                  <a:srgbClr val="000000"/>
                </a:solidFill>
                <a:latin typeface="+mn-lt"/>
              </a:rPr>
              <a:t>bezieht sich aber nicht nur auf die Noten, die das  Kind erzielt.</a:t>
            </a:r>
            <a:r>
              <a:rPr b="0" lang="de-DE" sz="1100" spc="-1" strike="noStrike">
                <a:solidFill>
                  <a:srgbClr val="000000"/>
                </a:solidFill>
                <a:latin typeface="Arial"/>
              </a:rPr>
              <a:t> </a:t>
            </a:r>
            <a:endParaRPr b="0" lang="de-DE" sz="1100" spc="-1" strike="noStrike">
              <a:latin typeface="Arial"/>
            </a:endParaRPr>
          </a:p>
          <a:p>
            <a:pPr marL="170280" indent="-169920">
              <a:lnSpc>
                <a:spcPct val="100000"/>
              </a:lnSpc>
              <a:buClr>
                <a:srgbClr val="000000"/>
              </a:buClr>
              <a:buFont typeface="Arial"/>
              <a:buChar char="•"/>
              <a:tabLst>
                <a:tab algn="l" pos="457200"/>
              </a:tabLst>
            </a:pPr>
            <a:r>
              <a:rPr b="0" lang="de-DE" sz="1100" spc="-1" strike="noStrike">
                <a:solidFill>
                  <a:srgbClr val="000000"/>
                </a:solidFill>
                <a:latin typeface="+mj-lt"/>
              </a:rPr>
              <a:t>Sie ist eine </a:t>
            </a:r>
            <a:r>
              <a:rPr b="1" lang="de-DE" sz="1100" spc="-1" strike="noStrike">
                <a:solidFill>
                  <a:srgbClr val="000000"/>
                </a:solidFill>
                <a:latin typeface="+mj-lt"/>
              </a:rPr>
              <a:t>gesamtpädagogische Würdigung, zu der auch die verschiedenen Beobachtungen der Lehrkräfte herangezogen werden</a:t>
            </a:r>
            <a:r>
              <a:rPr b="0" lang="de-DE" sz="1100" spc="-1" strike="noStrike">
                <a:solidFill>
                  <a:srgbClr val="000000"/>
                </a:solidFill>
                <a:latin typeface="+mj-lt"/>
              </a:rPr>
              <a:t>, und die regelmäßig mit den Erziehungsberechtigten besprochen wird.  </a:t>
            </a:r>
            <a:endParaRPr b="0" lang="de-DE" sz="1100" spc="-1" strike="noStrike">
              <a:latin typeface="Arial"/>
            </a:endParaRPr>
          </a:p>
          <a:p>
            <a:pPr marL="170280" indent="-169920">
              <a:lnSpc>
                <a:spcPct val="100000"/>
              </a:lnSpc>
              <a:buClr>
                <a:srgbClr val="000000"/>
              </a:buClr>
              <a:buFont typeface="Arial"/>
              <a:buChar char="•"/>
              <a:tabLst>
                <a:tab algn="l" pos="457200"/>
              </a:tabLst>
            </a:pPr>
            <a:r>
              <a:rPr b="0" lang="de-DE" sz="1100" spc="-1" strike="noStrike">
                <a:solidFill>
                  <a:srgbClr val="000000"/>
                </a:solidFill>
                <a:latin typeface="+mj-lt"/>
              </a:rPr>
              <a:t>Diese Langzeitbeobachtung über die letzten Klassenstufen der Grundschule bietet vielfältige Anhaltspunkte darüber, wie sich das Kind </a:t>
            </a:r>
            <a:r>
              <a:rPr b="1" lang="de-DE" sz="1100" spc="-1" strike="noStrike">
                <a:solidFill>
                  <a:srgbClr val="000000"/>
                </a:solidFill>
                <a:latin typeface="+mj-lt"/>
              </a:rPr>
              <a:t>insgesamt entwickelt.  </a:t>
            </a:r>
            <a:r>
              <a:rPr b="0" lang="de-DE" sz="1100" spc="-1" strike="noStrike">
                <a:solidFill>
                  <a:srgbClr val="000000"/>
                </a:solidFill>
                <a:latin typeface="+mj-lt"/>
              </a:rPr>
              <a:t>Sie umfasst </a:t>
            </a:r>
            <a:endParaRPr b="0" lang="de-DE" sz="1100" spc="-1" strike="noStrike">
              <a:latin typeface="Arial"/>
            </a:endParaRPr>
          </a:p>
          <a:p>
            <a:pPr lvl="1" marL="623880" indent="-169920">
              <a:lnSpc>
                <a:spcPct val="100000"/>
              </a:lnSpc>
              <a:buClr>
                <a:srgbClr val="000000"/>
              </a:buClr>
              <a:buFont typeface="Wingdings" charset="2"/>
              <a:buChar char=""/>
              <a:tabLst>
                <a:tab algn="l" pos="457200"/>
              </a:tabLst>
            </a:pPr>
            <a:r>
              <a:rPr b="0" lang="de-DE" sz="1100" spc="-1" strike="noStrike">
                <a:solidFill>
                  <a:srgbClr val="000000"/>
                </a:solidFill>
                <a:latin typeface="+mj-lt"/>
              </a:rPr>
              <a:t>die </a:t>
            </a:r>
            <a:r>
              <a:rPr b="1" lang="de-DE" sz="1100" spc="-1" strike="noStrike">
                <a:solidFill>
                  <a:srgbClr val="000000"/>
                </a:solidFill>
                <a:latin typeface="+mj-lt"/>
              </a:rPr>
              <a:t>gesamte Lern- und Leistungsentwicklung</a:t>
            </a:r>
            <a:r>
              <a:rPr b="0" lang="de-DE" sz="1100" spc="-1" strike="noStrike">
                <a:solidFill>
                  <a:srgbClr val="000000"/>
                </a:solidFill>
                <a:latin typeface="+mj-lt"/>
              </a:rPr>
              <a:t>,</a:t>
            </a:r>
            <a:endParaRPr b="0" lang="de-DE" sz="1100" spc="-1" strike="noStrike">
              <a:latin typeface="Arial"/>
            </a:endParaRPr>
          </a:p>
          <a:p>
            <a:pPr lvl="1" marL="623880" indent="-169920">
              <a:lnSpc>
                <a:spcPct val="100000"/>
              </a:lnSpc>
              <a:buClr>
                <a:srgbClr val="000000"/>
              </a:buClr>
              <a:buFont typeface="Wingdings" charset="2"/>
              <a:buChar char=""/>
              <a:tabLst>
                <a:tab algn="l" pos="457200"/>
              </a:tabLst>
            </a:pPr>
            <a:r>
              <a:rPr b="1" lang="de-DE" sz="1100" spc="-1" strike="noStrike">
                <a:solidFill>
                  <a:srgbClr val="000000"/>
                </a:solidFill>
                <a:latin typeface="+mj-lt"/>
              </a:rPr>
              <a:t>Lern-, Arbeits- und Sozialverhalten</a:t>
            </a:r>
            <a:r>
              <a:rPr b="0" lang="de-DE" sz="1100" spc="-1" strike="noStrike">
                <a:solidFill>
                  <a:srgbClr val="000000"/>
                </a:solidFill>
                <a:latin typeface="+mj-lt"/>
              </a:rPr>
              <a:t>,</a:t>
            </a:r>
            <a:endParaRPr b="0" lang="de-DE" sz="1100" spc="-1" strike="noStrike">
              <a:latin typeface="Arial"/>
            </a:endParaRPr>
          </a:p>
          <a:p>
            <a:pPr lvl="1" marL="623880" indent="-169920">
              <a:lnSpc>
                <a:spcPct val="100000"/>
              </a:lnSpc>
              <a:buClr>
                <a:srgbClr val="000000"/>
              </a:buClr>
              <a:buFont typeface="Wingdings" charset="2"/>
              <a:buChar char=""/>
              <a:tabLst>
                <a:tab algn="l" pos="457200"/>
              </a:tabLst>
            </a:pPr>
            <a:r>
              <a:rPr b="1" lang="de-DE" sz="1100" spc="-1" strike="noStrike">
                <a:solidFill>
                  <a:srgbClr val="000000"/>
                </a:solidFill>
                <a:latin typeface="+mj-lt"/>
              </a:rPr>
              <a:t>Stärken und Lernvorlieben</a:t>
            </a:r>
            <a:r>
              <a:rPr b="0" lang="de-DE" sz="1100" spc="-1" strike="noStrike">
                <a:solidFill>
                  <a:srgbClr val="000000"/>
                </a:solidFill>
                <a:latin typeface="+mj-lt"/>
              </a:rPr>
              <a:t>,</a:t>
            </a:r>
            <a:r>
              <a:rPr b="1" lang="de-DE" sz="1100" spc="-1" strike="noStrike">
                <a:solidFill>
                  <a:srgbClr val="000000"/>
                </a:solidFill>
                <a:latin typeface="+mj-lt"/>
              </a:rPr>
              <a:t> </a:t>
            </a:r>
            <a:endParaRPr b="0" lang="de-DE" sz="1100" spc="-1" strike="noStrike">
              <a:latin typeface="Arial"/>
            </a:endParaRPr>
          </a:p>
          <a:p>
            <a:pPr lvl="1" marL="623880" indent="-169920">
              <a:lnSpc>
                <a:spcPct val="100000"/>
              </a:lnSpc>
              <a:buClr>
                <a:srgbClr val="000000"/>
              </a:buClr>
              <a:buFont typeface="Wingdings" charset="2"/>
              <a:buChar char=""/>
              <a:tabLst>
                <a:tab algn="l" pos="457200"/>
              </a:tabLst>
            </a:pPr>
            <a:r>
              <a:rPr b="1" lang="de-DE" sz="1100" spc="-1" strike="noStrike">
                <a:solidFill>
                  <a:srgbClr val="000000"/>
                </a:solidFill>
                <a:latin typeface="+mj-lt"/>
              </a:rPr>
              <a:t>Entwicklungsmöglichkeiten des Kindes</a:t>
            </a:r>
            <a:endParaRPr b="0" lang="de-DE" sz="1100" spc="-1" strike="noStrike">
              <a:latin typeface="Arial"/>
            </a:endParaRPr>
          </a:p>
          <a:p>
            <a:pPr lvl="1" marL="623880" indent="-169920">
              <a:lnSpc>
                <a:spcPct val="100000"/>
              </a:lnSpc>
              <a:buClr>
                <a:srgbClr val="000000"/>
              </a:buClr>
              <a:buFont typeface="Wingdings" charset="2"/>
              <a:buChar char=""/>
              <a:tabLst>
                <a:tab algn="l" pos="457200"/>
              </a:tabLst>
            </a:pPr>
            <a:r>
              <a:rPr b="0" lang="de-DE" sz="1100" spc="-1" strike="noStrike">
                <a:solidFill>
                  <a:srgbClr val="000000"/>
                </a:solidFill>
                <a:latin typeface="+mj-lt"/>
              </a:rPr>
              <a:t>sowie </a:t>
            </a:r>
            <a:r>
              <a:rPr b="1" lang="de-DE" sz="1100" spc="-1" strike="noStrike">
                <a:solidFill>
                  <a:srgbClr val="000000"/>
                </a:solidFill>
                <a:latin typeface="+mj-lt"/>
              </a:rPr>
              <a:t>besondere Förderprozesse</a:t>
            </a:r>
            <a:r>
              <a:rPr b="0" lang="de-DE" sz="1100" spc="-1" strike="noStrike">
                <a:solidFill>
                  <a:srgbClr val="000000"/>
                </a:solidFill>
                <a:latin typeface="+mj-lt"/>
              </a:rPr>
              <a:t>.</a:t>
            </a:r>
            <a:r>
              <a:rPr b="1" lang="de-DE" sz="1100" spc="-1" strike="noStrike">
                <a:solidFill>
                  <a:srgbClr val="000000"/>
                </a:solidFill>
                <a:latin typeface="+mj-lt"/>
              </a:rPr>
              <a:t> </a:t>
            </a:r>
            <a:r>
              <a:rPr b="0" lang="de-DE" sz="1100" spc="-1" strike="noStrike">
                <a:solidFill>
                  <a:srgbClr val="000000"/>
                </a:solidFill>
                <a:latin typeface="+mj-lt"/>
              </a:rPr>
              <a:t>(Diese sind besonders dann wichtig, wenn der Förderprozess im Interesse des Kindes auch an der weiterführenden Schule fortgesetzt werden soll.)</a:t>
            </a:r>
            <a:endParaRPr b="0" lang="de-DE" sz="1100" spc="-1" strike="noStrike">
              <a:latin typeface="Arial"/>
            </a:endParaRPr>
          </a:p>
          <a:p>
            <a:pPr>
              <a:lnSpc>
                <a:spcPct val="100000"/>
              </a:lnSpc>
              <a:tabLst>
                <a:tab algn="l" pos="457200"/>
              </a:tabLst>
            </a:pPr>
            <a:endParaRPr b="0" lang="de-DE" sz="1100" spc="-1" strike="noStrike">
              <a:latin typeface="Arial"/>
            </a:endParaRPr>
          </a:p>
          <a:p>
            <a:pPr marL="170280" indent="-169920">
              <a:lnSpc>
                <a:spcPct val="100000"/>
              </a:lnSpc>
              <a:buClr>
                <a:srgbClr val="000000"/>
              </a:buClr>
              <a:buFont typeface="Arial"/>
              <a:buChar char="•"/>
              <a:tabLst>
                <a:tab algn="l" pos="457200"/>
              </a:tabLst>
            </a:pPr>
            <a:r>
              <a:rPr b="0" lang="de-DE" sz="1100" spc="-1" strike="noStrike">
                <a:solidFill>
                  <a:srgbClr val="000000"/>
                </a:solidFill>
                <a:latin typeface="+mj-lt"/>
              </a:rPr>
              <a:t>Die Grundschulempfehlung ist </a:t>
            </a:r>
            <a:r>
              <a:rPr b="1" lang="de-DE" sz="1100" spc="-1" strike="noStrike">
                <a:solidFill>
                  <a:srgbClr val="000000"/>
                </a:solidFill>
                <a:latin typeface="+mj-lt"/>
              </a:rPr>
              <a:t>den weiterführenden Schulen vorzulegen</a:t>
            </a:r>
            <a:r>
              <a:rPr b="0" lang="de-DE" sz="1100" spc="-1" strike="noStrike">
                <a:solidFill>
                  <a:srgbClr val="000000"/>
                </a:solidFill>
                <a:latin typeface="+mj-lt"/>
              </a:rPr>
              <a:t>, im Sinne der Transparenz und der Fördermöglichkeiten des einzelnen Kindes.  Dies geschieht aber </a:t>
            </a:r>
            <a:r>
              <a:rPr b="1" lang="de-DE" sz="1100" spc="-1" strike="noStrike">
                <a:solidFill>
                  <a:srgbClr val="000000"/>
                </a:solidFill>
                <a:latin typeface="+mj-lt"/>
              </a:rPr>
              <a:t>unbeschadet des Elternrechts, über die Wahl der weiterführenden Schule zu entscheiden</a:t>
            </a:r>
            <a:r>
              <a:rPr b="0" lang="de-DE" sz="1100" spc="-1" strike="noStrike">
                <a:solidFill>
                  <a:srgbClr val="000000"/>
                </a:solidFill>
                <a:latin typeface="+mj-lt"/>
              </a:rPr>
              <a:t>. </a:t>
            </a:r>
            <a:endParaRPr b="0" lang="de-DE" sz="11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type="sldImg"/>
          </p:nvPr>
        </p:nvSpPr>
        <p:spPr>
          <a:xfrm>
            <a:off x="901800" y="739800"/>
            <a:ext cx="4938480" cy="3703320"/>
          </a:xfrm>
          <a:prstGeom prst="rect">
            <a:avLst/>
          </a:prstGeom>
        </p:spPr>
      </p:sp>
      <p:sp>
        <p:nvSpPr>
          <p:cNvPr id="487" name="PlaceHolder 2"/>
          <p:cNvSpPr>
            <a:spLocks noGrp="1"/>
          </p:cNvSpPr>
          <p:nvPr>
            <p:ph type="body"/>
          </p:nvPr>
        </p:nvSpPr>
        <p:spPr>
          <a:xfrm>
            <a:off x="371520" y="4936320"/>
            <a:ext cx="6070320" cy="4752000"/>
          </a:xfrm>
          <a:prstGeom prst="rect">
            <a:avLst/>
          </a:prstGeom>
        </p:spPr>
        <p:txBody>
          <a:bodyPr lIns="90360" rIns="90360" tIns="45360" bIns="45360">
            <a:noAutofit/>
          </a:bodyPr>
          <a:p>
            <a:pPr marL="216000" indent="-216000">
              <a:lnSpc>
                <a:spcPct val="100000"/>
              </a:lnSpc>
            </a:pPr>
            <a:r>
              <a:rPr b="1" lang="de-DE" sz="1100" spc="-1" strike="noStrike">
                <a:latin typeface="+mj-lt"/>
                <a:ea typeface="Times New Roman"/>
              </a:rPr>
              <a:t>Impulsfragen zur Wahl der weiterführenden Schule </a:t>
            </a:r>
            <a:endParaRPr b="0" lang="de-DE" sz="1100" spc="-1" strike="noStrike">
              <a:latin typeface="Arial"/>
            </a:endParaRPr>
          </a:p>
          <a:p>
            <a:pPr marL="216000" indent="-216000">
              <a:lnSpc>
                <a:spcPct val="100000"/>
              </a:lnSpc>
            </a:pPr>
            <a:r>
              <a:rPr b="0" lang="de-DE" sz="1100" spc="-1" strike="noStrike">
                <a:latin typeface="+mj-lt"/>
                <a:ea typeface="Times New Roman"/>
              </a:rPr>
              <a:t>Um sich über die geeignete Schulart klar zu werden, sind auch Beobachtungen aus dem privaten Bereich hilfreich. Folgende Fragen könnten für die Wahl der geeigneten Schulart nützlich sein: </a:t>
            </a:r>
            <a:endParaRPr b="0" lang="de-DE" sz="1100" spc="-1" strike="noStrike">
              <a:latin typeface="Arial"/>
            </a:endParaRPr>
          </a:p>
          <a:p>
            <a:pPr marL="216000" indent="-216000">
              <a:lnSpc>
                <a:spcPct val="100000"/>
              </a:lnSpc>
            </a:pPr>
            <a:endParaRPr b="0" lang="de-DE" sz="1100" spc="-1" strike="noStrike">
              <a:latin typeface="Arial"/>
            </a:endParaRPr>
          </a:p>
          <a:p>
            <a:pPr marL="170280" indent="-169920">
              <a:lnSpc>
                <a:spcPct val="100000"/>
              </a:lnSpc>
              <a:buClr>
                <a:srgbClr val="000000"/>
              </a:buClr>
              <a:buFont typeface="Arial"/>
              <a:buChar char="•"/>
            </a:pPr>
            <a:r>
              <a:rPr b="1" lang="de-DE" sz="1100" spc="-1" strike="noStrike">
                <a:latin typeface="+mj-lt"/>
                <a:ea typeface="Times New Roman"/>
              </a:rPr>
              <a:t>Welche Stärken/Schwächen hat mein Kind? </a:t>
            </a:r>
            <a:r>
              <a:rPr b="0" lang="de-DE" sz="1100" spc="-1" strike="noStrike">
                <a:latin typeface="+mj-lt"/>
                <a:ea typeface="Times New Roman"/>
              </a:rPr>
              <a:t>Wie bedeutsam könnten diese für die Wahl der richtigen Schulart sein?</a:t>
            </a:r>
            <a:endParaRPr b="0" lang="de-DE" sz="1100" spc="-1" strike="noStrike">
              <a:latin typeface="Arial"/>
            </a:endParaRPr>
          </a:p>
          <a:p>
            <a:pPr marL="170280" indent="-169920">
              <a:lnSpc>
                <a:spcPct val="100000"/>
              </a:lnSpc>
              <a:buClr>
                <a:srgbClr val="000000"/>
              </a:buClr>
              <a:buFont typeface="Arial"/>
              <a:buChar char="•"/>
            </a:pPr>
            <a:r>
              <a:rPr b="1" lang="de-DE" sz="1100" spc="-1" strike="noStrike">
                <a:latin typeface="+mj-lt"/>
                <a:ea typeface="Times New Roman"/>
              </a:rPr>
              <a:t>Welche Interessen/Talente/Begabungen hat mein Kind? </a:t>
            </a:r>
            <a:r>
              <a:rPr b="0" lang="de-DE" sz="1100" spc="-1" strike="noStrike">
                <a:latin typeface="+mj-lt"/>
                <a:ea typeface="Times New Roman"/>
              </a:rPr>
              <a:t>Sucht das Kind selbst nach Möglichkeiten und Angeboten, die seinem Interessensgebiet entgegenkommen, oder muss man es oft erst auf mögliche Interessensgebiete aufmerksam machen?</a:t>
            </a:r>
            <a:endParaRPr b="0" lang="de-DE" sz="1100" spc="-1" strike="noStrike">
              <a:latin typeface="Arial"/>
            </a:endParaRPr>
          </a:p>
          <a:p>
            <a:pPr>
              <a:lnSpc>
                <a:spcPct val="100000"/>
              </a:lnSpc>
            </a:pPr>
            <a:endParaRPr b="0" lang="de-DE" sz="1100" spc="-1" strike="noStrike">
              <a:latin typeface="Arial"/>
            </a:endParaRPr>
          </a:p>
          <a:p>
            <a:pPr marL="170280" indent="-169920">
              <a:lnSpc>
                <a:spcPct val="100000"/>
              </a:lnSpc>
              <a:buClr>
                <a:srgbClr val="000000"/>
              </a:buClr>
              <a:buFont typeface="Arial"/>
              <a:buChar char="•"/>
            </a:pPr>
            <a:r>
              <a:rPr b="1" lang="de-DE" sz="1100" spc="-1" strike="noStrike">
                <a:latin typeface="+mj-lt"/>
                <a:ea typeface="Times New Roman"/>
              </a:rPr>
              <a:t>Wir gut kann mein Kind sich konzentrieren? </a:t>
            </a:r>
            <a:r>
              <a:rPr b="0" lang="de-DE" sz="1100" spc="-1" strike="noStrike">
                <a:latin typeface="+mj-lt"/>
                <a:ea typeface="Times New Roman"/>
              </a:rPr>
              <a:t>Ist das Kind leicht ablenkbar und sprunghaft oder bleibt es bei einer Sache?</a:t>
            </a:r>
            <a:endParaRPr b="0" lang="de-DE" sz="1100" spc="-1" strike="noStrike">
              <a:latin typeface="Arial"/>
            </a:endParaRPr>
          </a:p>
          <a:p>
            <a:pPr marL="170280" indent="-169920">
              <a:lnSpc>
                <a:spcPct val="100000"/>
              </a:lnSpc>
              <a:buClr>
                <a:srgbClr val="000000"/>
              </a:buClr>
              <a:buFont typeface="Arial"/>
              <a:buChar char="•"/>
            </a:pPr>
            <a:r>
              <a:rPr b="1" lang="de-DE" sz="1100" spc="-1" strike="noStrike">
                <a:latin typeface="+mj-lt"/>
                <a:ea typeface="Times New Roman"/>
              </a:rPr>
              <a:t>Kann sich mein Kind in eine Sache vertiefen? </a:t>
            </a:r>
            <a:r>
              <a:rPr b="0" lang="de-DE" sz="1100" spc="-1" strike="noStrike">
                <a:latin typeface="+mj-lt"/>
                <a:ea typeface="Times New Roman"/>
              </a:rPr>
              <a:t>Setzt sich das Kind intensiv mit Dingen auseinander und sucht selbst nach weiteren Informationen?</a:t>
            </a:r>
            <a:endParaRPr b="0" lang="de-DE" sz="1100" spc="-1" strike="noStrike">
              <a:latin typeface="Arial"/>
            </a:endParaRPr>
          </a:p>
          <a:p>
            <a:pPr>
              <a:lnSpc>
                <a:spcPct val="100000"/>
              </a:lnSpc>
            </a:pPr>
            <a:endParaRPr b="0" lang="de-DE" sz="1100" spc="-1" strike="noStrike">
              <a:latin typeface="Arial"/>
            </a:endParaRPr>
          </a:p>
          <a:p>
            <a:pPr marL="170280" indent="-169920">
              <a:lnSpc>
                <a:spcPct val="100000"/>
              </a:lnSpc>
              <a:buClr>
                <a:srgbClr val="000000"/>
              </a:buClr>
              <a:buFont typeface="Arial"/>
              <a:buChar char="•"/>
            </a:pPr>
            <a:r>
              <a:rPr b="1" lang="de-DE" sz="1100" spc="-1" strike="noStrike">
                <a:latin typeface="+mj-lt"/>
                <a:ea typeface="Times New Roman"/>
              </a:rPr>
              <a:t>Welchen Anspruch hat mein Kind an sich selbst? Lernt mein Kind gerne? Kann mein Kind andere Interessen zurückstellen? </a:t>
            </a:r>
            <a:r>
              <a:rPr b="0" lang="de-DE" sz="1100" spc="-1" strike="noStrike">
                <a:latin typeface="+mj-lt"/>
                <a:ea typeface="Times New Roman"/>
              </a:rPr>
              <a:t>Setzt sich mein Kind selbst Ziele, die es gezielt anstrebt um sich zu verbessern? Stellt das Kind persönliche Leistungsanforderungen an sich selbst?</a:t>
            </a:r>
            <a:endParaRPr b="0" lang="de-DE" sz="1100" spc="-1" strike="noStrike">
              <a:latin typeface="Arial"/>
            </a:endParaRPr>
          </a:p>
          <a:p>
            <a:pPr>
              <a:lnSpc>
                <a:spcPct val="100000"/>
              </a:lnSpc>
            </a:pPr>
            <a:endParaRPr b="0" lang="de-DE" sz="1100" spc="-1" strike="noStrike">
              <a:latin typeface="Arial"/>
            </a:endParaRPr>
          </a:p>
          <a:p>
            <a:pPr marL="170280" indent="-169920">
              <a:lnSpc>
                <a:spcPct val="100000"/>
              </a:lnSpc>
              <a:buClr>
                <a:srgbClr val="000000"/>
              </a:buClr>
              <a:buFont typeface="Arial"/>
              <a:buChar char="•"/>
            </a:pPr>
            <a:r>
              <a:rPr b="1" lang="de-DE" sz="1100" spc="-1" strike="noStrike">
                <a:latin typeface="+mj-lt"/>
                <a:ea typeface="Times New Roman"/>
              </a:rPr>
              <a:t>Wie belastbar ist mein Kind? </a:t>
            </a:r>
            <a:r>
              <a:rPr b="0" lang="de-DE" sz="1100" spc="-1" strike="noStrike">
                <a:latin typeface="+mj-lt"/>
                <a:ea typeface="Times New Roman"/>
              </a:rPr>
              <a:t>(sowohl körperlich als auch seelisch)</a:t>
            </a:r>
            <a:endParaRPr b="0" lang="de-DE" sz="1100" spc="-1" strike="noStrike">
              <a:latin typeface="Arial"/>
            </a:endParaRPr>
          </a:p>
          <a:p>
            <a:pPr marL="170280" indent="-169920">
              <a:lnSpc>
                <a:spcPct val="100000"/>
              </a:lnSpc>
              <a:buClr>
                <a:srgbClr val="000000"/>
              </a:buClr>
              <a:buFont typeface="Arial"/>
              <a:buChar char="•"/>
            </a:pPr>
            <a:r>
              <a:rPr b="1" lang="de-DE" sz="1100" spc="-1" strike="noStrike">
                <a:latin typeface="+mj-lt"/>
                <a:ea typeface="Times New Roman"/>
              </a:rPr>
              <a:t>Wie geht mein Kind mit Misserfolgen um? </a:t>
            </a:r>
            <a:r>
              <a:rPr b="0" lang="de-DE" sz="1100" spc="-1" strike="noStrike">
                <a:latin typeface="+mj-lt"/>
                <a:ea typeface="Times New Roman"/>
              </a:rPr>
              <a:t> Wird es schnell entmutigt oder eher angespornt?</a:t>
            </a:r>
            <a:endParaRPr b="0" lang="de-DE" sz="1100" spc="-1" strike="noStrike">
              <a:latin typeface="Arial"/>
            </a:endParaRPr>
          </a:p>
          <a:p>
            <a:pPr>
              <a:lnSpc>
                <a:spcPct val="100000"/>
              </a:lnSpc>
            </a:pPr>
            <a:endParaRPr b="0" lang="de-DE" sz="1100" spc="-1" strike="noStrike">
              <a:latin typeface="Arial"/>
            </a:endParaRPr>
          </a:p>
          <a:p>
            <a:pPr marL="170280" indent="-169920">
              <a:lnSpc>
                <a:spcPct val="100000"/>
              </a:lnSpc>
              <a:buClr>
                <a:srgbClr val="000000"/>
              </a:buClr>
              <a:buFont typeface="Arial"/>
              <a:buChar char="•"/>
            </a:pPr>
            <a:r>
              <a:rPr b="1" lang="de-DE" sz="1100" spc="-1" strike="noStrike">
                <a:latin typeface="+mj-lt"/>
                <a:ea typeface="Times New Roman"/>
              </a:rPr>
              <a:t>Wie selbstständig ist mein Kind?</a:t>
            </a:r>
            <a:endParaRPr b="0" lang="de-DE" sz="1100" spc="-1" strike="noStrike">
              <a:latin typeface="Arial"/>
            </a:endParaRPr>
          </a:p>
          <a:p>
            <a:pPr marL="170280" indent="-169920">
              <a:lnSpc>
                <a:spcPct val="100000"/>
              </a:lnSpc>
              <a:buClr>
                <a:srgbClr val="000000"/>
              </a:buClr>
              <a:buFont typeface="Arial"/>
              <a:buChar char="•"/>
            </a:pPr>
            <a:r>
              <a:rPr b="1" lang="de-DE" sz="1100" spc="-1" strike="noStrike">
                <a:latin typeface="+mj-lt"/>
                <a:ea typeface="Times New Roman"/>
              </a:rPr>
              <a:t>Kann mein Kind gut mit anderen zusammenarbeiten? </a:t>
            </a:r>
            <a:r>
              <a:rPr b="0" lang="de-DE" sz="1100" spc="-1" strike="noStrike">
                <a:latin typeface="+mj-lt"/>
                <a:ea typeface="Times New Roman"/>
              </a:rPr>
              <a:t>Wie kommt mein Kind mit anderen aus (z. B. beim Spielen)?  </a:t>
            </a:r>
            <a:endParaRPr b="0" lang="de-DE" sz="1100" spc="-1" strike="noStrike">
              <a:latin typeface="Arial"/>
            </a:endParaRPr>
          </a:p>
          <a:p>
            <a:pPr>
              <a:lnSpc>
                <a:spcPct val="100000"/>
              </a:lnSpc>
            </a:pPr>
            <a:r>
              <a:rPr b="0" lang="de-DE" sz="1100" spc="-1" strike="noStrike">
                <a:latin typeface="+mj-lt"/>
                <a:ea typeface="Times New Roman"/>
              </a:rPr>
              <a:t> </a:t>
            </a:r>
            <a:endParaRPr b="0" lang="de-DE" sz="1100" spc="-1" strike="noStrike">
              <a:latin typeface="Arial"/>
            </a:endParaRPr>
          </a:p>
          <a:p>
            <a:pPr>
              <a:lnSpc>
                <a:spcPct val="100000"/>
              </a:lnSpc>
            </a:pPr>
            <a:endParaRPr b="0" lang="de-DE" sz="1100" spc="-1" strike="noStrike">
              <a:latin typeface="Arial"/>
            </a:endParaRPr>
          </a:p>
        </p:txBody>
      </p:sp>
      <p:sp>
        <p:nvSpPr>
          <p:cNvPr id="488"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731FD702-3141-40AF-AC97-AE196A958F97}" type="slidenum">
              <a:rPr b="0" lang="de-DE" sz="1200" spc="-1" strike="noStrike">
                <a:solidFill>
                  <a:srgbClr val="000000"/>
                </a:solidFill>
                <a:latin typeface="+mn-lt"/>
                <a:ea typeface="+mn-ea"/>
              </a:rPr>
              <a:t>30</a:t>
            </a:fld>
            <a:endParaRPr b="0" lang="de-DE"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PlaceHolder 1"/>
          <p:cNvSpPr>
            <a:spLocks noGrp="1"/>
          </p:cNvSpPr>
          <p:nvPr>
            <p:ph type="sldImg"/>
          </p:nvPr>
        </p:nvSpPr>
        <p:spPr>
          <a:xfrm>
            <a:off x="901800" y="739800"/>
            <a:ext cx="4938480" cy="3703320"/>
          </a:xfrm>
          <a:prstGeom prst="rect">
            <a:avLst/>
          </a:prstGeom>
        </p:spPr>
      </p:sp>
      <p:sp>
        <p:nvSpPr>
          <p:cNvPr id="490" name="PlaceHolder 2"/>
          <p:cNvSpPr>
            <a:spLocks noGrp="1"/>
          </p:cNvSpPr>
          <p:nvPr>
            <p:ph type="body"/>
          </p:nvPr>
        </p:nvSpPr>
        <p:spPr>
          <a:xfrm>
            <a:off x="371520" y="4817880"/>
            <a:ext cx="6070320" cy="4726800"/>
          </a:xfrm>
          <a:prstGeom prst="rect">
            <a:avLst/>
          </a:prstGeom>
        </p:spPr>
        <p:txBody>
          <a:bodyPr lIns="90360" rIns="90360" tIns="45360" bIns="45360">
            <a:noAutofit/>
          </a:bodyPr>
          <a:p>
            <a:pPr marL="216000" indent="-216000">
              <a:lnSpc>
                <a:spcPct val="100000"/>
              </a:lnSpc>
            </a:pPr>
            <a:r>
              <a:rPr b="0" lang="de-DE" sz="1050" spc="-1" strike="noStrike" u="sng">
                <a:uFillTx/>
                <a:latin typeface="Arial"/>
              </a:rPr>
              <a:t>Zur Gliederung des zweiten Teils</a:t>
            </a:r>
            <a:r>
              <a:rPr b="0" lang="de-DE" sz="1050" spc="-1" strike="noStrike">
                <a:latin typeface="Arial"/>
              </a:rPr>
              <a:t>: </a:t>
            </a:r>
            <a:endParaRPr b="0" lang="de-DE" sz="1050" spc="-1" strike="noStrike">
              <a:latin typeface="Arial"/>
            </a:endParaRPr>
          </a:p>
          <a:p>
            <a:pPr marL="216000" indent="-216000">
              <a:lnSpc>
                <a:spcPct val="100000"/>
              </a:lnSpc>
            </a:pPr>
            <a:endParaRPr b="0" lang="de-DE" sz="1050" spc="-1" strike="noStrike">
              <a:latin typeface="Arial"/>
            </a:endParaRPr>
          </a:p>
          <a:p>
            <a:pPr lvl="1" marL="169560" indent="-169200">
              <a:lnSpc>
                <a:spcPct val="100000"/>
              </a:lnSpc>
              <a:spcAft>
                <a:spcPts val="156"/>
              </a:spcAft>
              <a:buClr>
                <a:srgbClr val="000000"/>
              </a:buClr>
              <a:buFont typeface="Arial"/>
              <a:buChar char="•"/>
            </a:pPr>
            <a:r>
              <a:rPr b="0" lang="de-DE" sz="1050" spc="-1" strike="noStrike">
                <a:latin typeface="Arial"/>
              </a:rPr>
              <a:t>Im Folgenden erhalten Sie zunächst Informationen zu den auf die Grundschule aufbauenden weiterführenden Schularten </a:t>
            </a:r>
            <a:r>
              <a:rPr b="1" lang="de-DE" sz="1050" spc="-1" strike="noStrike">
                <a:latin typeface="Arial"/>
              </a:rPr>
              <a:t>Hauptschule/Werkrealschule, Realschule, Gymnasium</a:t>
            </a:r>
            <a:r>
              <a:rPr b="0" lang="de-DE" sz="1050" spc="-1" strike="noStrike">
                <a:latin typeface="Arial"/>
              </a:rPr>
              <a:t> und </a:t>
            </a:r>
            <a:r>
              <a:rPr b="1" lang="de-DE" sz="1050" spc="-1" strike="noStrike">
                <a:latin typeface="Arial"/>
              </a:rPr>
              <a:t>Gemeinschaftsschule.</a:t>
            </a:r>
            <a:r>
              <a:rPr b="0" lang="de-DE" sz="1050" spc="-1" strike="noStrike">
                <a:latin typeface="Arial"/>
              </a:rPr>
              <a:t> </a:t>
            </a:r>
            <a:endParaRPr b="0" lang="de-DE" sz="1050" spc="-1" strike="noStrike">
              <a:latin typeface="Arial"/>
            </a:endParaRPr>
          </a:p>
          <a:p>
            <a:pPr marL="169560" indent="-169200">
              <a:lnSpc>
                <a:spcPct val="100000"/>
              </a:lnSpc>
              <a:buClr>
                <a:srgbClr val="000000"/>
              </a:buClr>
              <a:buFont typeface="Arial"/>
              <a:buChar char="•"/>
            </a:pPr>
            <a:r>
              <a:rPr b="0" lang="de-DE" sz="1050" spc="-1" strike="noStrike">
                <a:latin typeface="Arial"/>
              </a:rPr>
              <a:t>Im Anschluss daran folgt eine Vorstellung der sonderpädagogischen Beratungs-, Unterstützungs- und Bildungsangebote, darunter auch die </a:t>
            </a:r>
            <a:r>
              <a:rPr b="1" lang="de-DE" sz="1050" spc="-1" strike="noStrike">
                <a:latin typeface="Arial"/>
              </a:rPr>
              <a:t>sonderpädagogischen Bildungs- und Beratungszentren</a:t>
            </a:r>
            <a:r>
              <a:rPr b="0" lang="de-DE" sz="1050" spc="-1" strike="noStrike">
                <a:latin typeface="Arial"/>
              </a:rPr>
              <a:t>, kurz SBBZ. </a:t>
            </a:r>
            <a:br/>
            <a:r>
              <a:rPr b="0" lang="de-DE" sz="1050" spc="-1" strike="noStrike">
                <a:latin typeface="Arial"/>
              </a:rPr>
              <a:t>SBBZ sind keine weiterführenden Schulen, die Eltern frei wählen können. Sie führen aber eine Sekundarstufe I für Schülerinnen und Schüler mit einem Anspruch auf ein sonderpädagogisches Bildungsangebot. Voraussetzung ist ein durch das SSA festgestellter Anspruch, der i. d. Regel befristet ist. Organisationsformen: inklusive Bildungsangebote, kooperative Organisationsformen, Bildungsangebot an einem SBBZ (z.T. mit den Bildungsgängen der allgemeinen Schulen).</a:t>
            </a:r>
            <a:endParaRPr b="0" lang="de-DE" sz="1050" spc="-1" strike="noStrike">
              <a:latin typeface="Arial"/>
            </a:endParaRPr>
          </a:p>
          <a:p>
            <a:pPr>
              <a:lnSpc>
                <a:spcPct val="100000"/>
              </a:lnSpc>
            </a:pPr>
            <a:endParaRPr b="0" lang="de-DE" sz="1050" spc="-1" strike="noStrike">
              <a:latin typeface="Arial"/>
            </a:endParaRPr>
          </a:p>
          <a:p>
            <a:pPr marL="169560" indent="-169200">
              <a:lnSpc>
                <a:spcPct val="100000"/>
              </a:lnSpc>
              <a:buClr>
                <a:srgbClr val="000000"/>
              </a:buClr>
              <a:buFont typeface="Arial"/>
              <a:buChar char="•"/>
            </a:pPr>
            <a:r>
              <a:rPr b="0" lang="de-DE" sz="1050" spc="-1" strike="noStrike">
                <a:latin typeface="Arial"/>
              </a:rPr>
              <a:t>Neben den allgemein bildenden Schulen bieten die </a:t>
            </a:r>
            <a:r>
              <a:rPr b="1" lang="de-DE" sz="1050" spc="-1" strike="noStrike">
                <a:latin typeface="Arial"/>
              </a:rPr>
              <a:t>beruflichen Schulen </a:t>
            </a:r>
            <a:r>
              <a:rPr b="0" lang="de-DE" sz="1050" spc="-1" strike="noStrike">
                <a:latin typeface="Arial"/>
              </a:rPr>
              <a:t>weitere wichtige Bildungs- und Qualifizierungsmöglichkeiten, über die wir ausführlicher informieren möchten. </a:t>
            </a:r>
            <a:endParaRPr b="0" lang="de-DE" sz="1050" spc="-1" strike="noStrike">
              <a:latin typeface="Arial"/>
            </a:endParaRPr>
          </a:p>
          <a:p>
            <a:pPr>
              <a:lnSpc>
                <a:spcPct val="100000"/>
              </a:lnSpc>
            </a:pPr>
            <a:endParaRPr b="0" lang="de-DE" sz="1050" spc="-1" strike="noStrike">
              <a:latin typeface="Arial"/>
            </a:endParaRPr>
          </a:p>
          <a:p>
            <a:pPr marL="169560" indent="-169200">
              <a:lnSpc>
                <a:spcPct val="100000"/>
              </a:lnSpc>
              <a:buClr>
                <a:srgbClr val="000000"/>
              </a:buClr>
              <a:buFont typeface="Arial"/>
              <a:buChar char="•"/>
            </a:pPr>
            <a:r>
              <a:rPr b="0" lang="de-DE" sz="1050" spc="-1" strike="noStrike">
                <a:latin typeface="Arial"/>
              </a:rPr>
              <a:t>Das Angebot der allgemein bildenden Schulen in Kombination mit dem der beruflichen Schulen schafft ein </a:t>
            </a:r>
            <a:r>
              <a:rPr b="1" lang="de-DE" sz="1050" spc="-1" strike="noStrike">
                <a:latin typeface="Arial"/>
              </a:rPr>
              <a:t>breites Angebot an Bildungswegen</a:t>
            </a:r>
            <a:r>
              <a:rPr b="0" lang="de-DE" sz="1050" spc="-1" strike="noStrike">
                <a:latin typeface="Arial"/>
              </a:rPr>
              <a:t>, um den Talenten, Begabungen und der individuellen Entwicklung  der Kinder und Jugendlichen gerecht werden zu können. </a:t>
            </a:r>
            <a:endParaRPr b="0" lang="de-DE" sz="1050" spc="-1" strike="noStrike">
              <a:latin typeface="Arial"/>
            </a:endParaRPr>
          </a:p>
        </p:txBody>
      </p:sp>
      <p:sp>
        <p:nvSpPr>
          <p:cNvPr id="491"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44751610-C1A5-4DB0-9692-D0430BDC5C27}" type="slidenum">
              <a:rPr b="0" lang="de-DE" sz="1200" spc="-1" strike="noStrike">
                <a:solidFill>
                  <a:srgbClr val="000000"/>
                </a:solidFill>
                <a:latin typeface="+mn-lt"/>
                <a:ea typeface="+mn-ea"/>
              </a:rPr>
              <a:t>30</a:t>
            </a:fld>
            <a:endParaRPr b="0" lang="de-DE"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PlaceHolder 1"/>
          <p:cNvSpPr>
            <a:spLocks noGrp="1"/>
          </p:cNvSpPr>
          <p:nvPr>
            <p:ph type="sldImg"/>
          </p:nvPr>
        </p:nvSpPr>
        <p:spPr>
          <a:xfrm>
            <a:off x="901800" y="739800"/>
            <a:ext cx="4938480" cy="3703320"/>
          </a:xfrm>
          <a:prstGeom prst="rect">
            <a:avLst/>
          </a:prstGeom>
        </p:spPr>
      </p:sp>
      <p:sp>
        <p:nvSpPr>
          <p:cNvPr id="493" name="PlaceHolder 2"/>
          <p:cNvSpPr>
            <a:spLocks noGrp="1"/>
          </p:cNvSpPr>
          <p:nvPr>
            <p:ph type="body"/>
          </p:nvPr>
        </p:nvSpPr>
        <p:spPr>
          <a:xfrm>
            <a:off x="371520" y="4954320"/>
            <a:ext cx="6141600" cy="3276000"/>
          </a:xfrm>
          <a:prstGeom prst="rect">
            <a:avLst/>
          </a:prstGeom>
        </p:spPr>
        <p:txBody>
          <a:bodyPr lIns="90360" rIns="90360" tIns="45360" bIns="45360">
            <a:noAutofit/>
          </a:bodyPr>
          <a:p>
            <a:pPr marL="169560" indent="-169200">
              <a:lnSpc>
                <a:spcPct val="100000"/>
              </a:lnSpc>
              <a:buClr>
                <a:srgbClr val="000000"/>
              </a:buClr>
              <a:buFont typeface="Arial"/>
              <a:buChar char="•"/>
            </a:pPr>
            <a:r>
              <a:rPr b="0" lang="de-DE" sz="2000" spc="-1" strike="noStrike">
                <a:latin typeface="Arial"/>
              </a:rPr>
              <a:t>Die Hauptschule/Werkrealschule vermittelt eine </a:t>
            </a:r>
            <a:r>
              <a:rPr b="1" lang="de-DE" sz="2000" spc="-1" strike="noStrike">
                <a:latin typeface="Arial"/>
              </a:rPr>
              <a:t>grundlegende und erweiterte allgemeine Bildung </a:t>
            </a:r>
            <a:r>
              <a:rPr b="0" lang="de-DE" sz="2000" spc="-1" strike="noStrike">
                <a:latin typeface="Arial"/>
              </a:rPr>
              <a:t>und orientiert sich an </a:t>
            </a:r>
            <a:r>
              <a:rPr b="1" lang="de-DE" sz="2000" spc="-1" strike="noStrike">
                <a:latin typeface="Arial"/>
              </a:rPr>
              <a:t>lebensnahen Sachverhalten und Aufgabenstellungen. </a:t>
            </a:r>
            <a:endParaRPr b="0" lang="de-DE" sz="2000" spc="-1" strike="noStrike">
              <a:latin typeface="Arial"/>
            </a:endParaRPr>
          </a:p>
          <a:p>
            <a:pPr>
              <a:lnSpc>
                <a:spcPct val="100000"/>
              </a:lnSpc>
            </a:pP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In besonderem Maße fördert </a:t>
            </a:r>
            <a:r>
              <a:rPr b="1" lang="de-DE" sz="2000" spc="-1" strike="noStrike">
                <a:latin typeface="Arial"/>
              </a:rPr>
              <a:t>sie praktische Begabungen, Neigungen und Leistungen </a:t>
            </a:r>
            <a:r>
              <a:rPr b="0" lang="de-DE" sz="2000" spc="-1" strike="noStrike">
                <a:latin typeface="Arial"/>
              </a:rPr>
              <a:t>auf der Basis von theoretischem Hintergrund. </a:t>
            </a:r>
            <a:endParaRPr b="0" lang="de-DE" sz="2000" spc="-1" strike="noStrike">
              <a:latin typeface="Arial"/>
            </a:endParaRPr>
          </a:p>
          <a:p>
            <a:pPr>
              <a:lnSpc>
                <a:spcPct val="100000"/>
              </a:lnSpc>
            </a:pPr>
            <a:endParaRPr b="0" lang="de-DE" sz="2000" spc="-1" strike="noStrike">
              <a:latin typeface="Arial"/>
            </a:endParaRPr>
          </a:p>
          <a:p>
            <a:pPr marL="169560" indent="-169200">
              <a:lnSpc>
                <a:spcPct val="100000"/>
              </a:lnSpc>
              <a:buClr>
                <a:srgbClr val="000000"/>
              </a:buClr>
              <a:buFont typeface="Arial"/>
              <a:buChar char="•"/>
            </a:pPr>
            <a:r>
              <a:rPr b="0" lang="de-DE" sz="2000" spc="-1" strike="noStrike">
                <a:latin typeface="Arial"/>
              </a:rPr>
              <a:t>Ein stark berufsbezogenes Profil sowie eine </a:t>
            </a:r>
            <a:r>
              <a:rPr b="1" lang="de-DE" sz="2000" spc="-1" strike="noStrike">
                <a:latin typeface="Arial"/>
              </a:rPr>
              <a:t>intensive Berufswegeplanung bereits ab Klasse 5 </a:t>
            </a:r>
            <a:r>
              <a:rPr b="0" lang="de-DE" sz="2000" spc="-1" strike="noStrike">
                <a:latin typeface="Arial"/>
              </a:rPr>
              <a:t>ermöglichen jeder Schülerin und jedem Schüler einen optimalen Einstieg in ein duales Ausbildungsverhältnis bzw. eine weiterführende berufliche Schule. </a:t>
            </a:r>
            <a:endParaRPr b="0" lang="de-DE" sz="2000" spc="-1" strike="noStrike">
              <a:latin typeface="Arial"/>
            </a:endParaRPr>
          </a:p>
          <a:p>
            <a:pPr>
              <a:lnSpc>
                <a:spcPct val="100000"/>
              </a:lnSpc>
            </a:pPr>
            <a:endParaRPr b="0" lang="de-DE" sz="2000" spc="-1" strike="noStrike">
              <a:latin typeface="Arial"/>
            </a:endParaRPr>
          </a:p>
          <a:p>
            <a:pPr lvl="1" marL="169560" indent="-169200">
              <a:lnSpc>
                <a:spcPct val="100000"/>
              </a:lnSpc>
              <a:buClr>
                <a:srgbClr val="000000"/>
              </a:buClr>
              <a:buFont typeface="Arial"/>
              <a:buChar char="•"/>
            </a:pPr>
            <a:r>
              <a:rPr b="0" lang="de-DE" sz="2000" spc="-1" strike="noStrike">
                <a:latin typeface="Arial"/>
              </a:rPr>
              <a:t>Ziel ist es, den Prozess des Übergangs aus der Schule in eine Berufsausbildung langfristig vorzubereiten, die Jugendlichen bei einer realistischen und zielführenden Entscheidungsfindung zu begleiten und die </a:t>
            </a:r>
            <a:r>
              <a:rPr b="1" lang="de-DE" sz="2000" spc="-1" strike="noStrike">
                <a:latin typeface="Arial"/>
              </a:rPr>
              <a:t>Übergänge möglichst reibungslos </a:t>
            </a:r>
            <a:r>
              <a:rPr b="0" lang="de-DE" sz="2000" spc="-1" strike="noStrike">
                <a:latin typeface="Arial"/>
              </a:rPr>
              <a:t>zu</a:t>
            </a:r>
            <a:r>
              <a:rPr b="1" lang="de-DE" sz="2000" spc="-1" strike="noStrike">
                <a:latin typeface="Arial"/>
              </a:rPr>
              <a:t> gestalten</a:t>
            </a:r>
            <a:r>
              <a:rPr b="0" lang="de-DE" sz="2000" spc="-1" strike="noStrike">
                <a:latin typeface="Arial"/>
              </a:rPr>
              <a:t>. </a:t>
            </a:r>
            <a:endParaRPr b="0" lang="de-DE" sz="2000" spc="-1" strike="noStrike">
              <a:latin typeface="Arial"/>
            </a:endParaRPr>
          </a:p>
          <a:p>
            <a:pPr>
              <a:lnSpc>
                <a:spcPct val="100000"/>
              </a:lnSpc>
            </a:pPr>
            <a:endParaRPr b="0" lang="de-DE" sz="2000" spc="-1" strike="noStrike">
              <a:latin typeface="Arial"/>
            </a:endParaRPr>
          </a:p>
          <a:p>
            <a:pPr>
              <a:lnSpc>
                <a:spcPct val="100000"/>
              </a:lnSpc>
            </a:pPr>
            <a:endParaRPr b="0" lang="de-DE" sz="2000" spc="-1" strike="noStrike">
              <a:latin typeface="Arial"/>
            </a:endParaRPr>
          </a:p>
        </p:txBody>
      </p:sp>
      <p:sp>
        <p:nvSpPr>
          <p:cNvPr id="494"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3B035A2F-9B4E-4C69-97CE-7BEE3427A9F3}" type="slidenum">
              <a:rPr b="0" lang="de-DE" sz="1200" spc="-1" strike="noStrike">
                <a:solidFill>
                  <a:srgbClr val="000000"/>
                </a:solidFill>
                <a:latin typeface="+mn-lt"/>
                <a:ea typeface="+mn-ea"/>
              </a:rPr>
              <a:t>30</a:t>
            </a:fld>
            <a:endParaRPr b="0" lang="de-DE"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PlaceHolder 1"/>
          <p:cNvSpPr>
            <a:spLocks noGrp="1"/>
          </p:cNvSpPr>
          <p:nvPr>
            <p:ph type="sldImg"/>
          </p:nvPr>
        </p:nvSpPr>
        <p:spPr>
          <a:xfrm>
            <a:off x="903240" y="639720"/>
            <a:ext cx="4935240" cy="3701520"/>
          </a:xfrm>
          <a:prstGeom prst="rect">
            <a:avLst/>
          </a:prstGeom>
        </p:spPr>
      </p:sp>
      <p:sp>
        <p:nvSpPr>
          <p:cNvPr id="496" name="PlaceHolder 2"/>
          <p:cNvSpPr>
            <a:spLocks noGrp="1"/>
          </p:cNvSpPr>
          <p:nvPr>
            <p:ph type="body"/>
          </p:nvPr>
        </p:nvSpPr>
        <p:spPr>
          <a:xfrm>
            <a:off x="299880" y="4936320"/>
            <a:ext cx="6213240" cy="4654800"/>
          </a:xfrm>
          <a:prstGeom prst="rect">
            <a:avLst/>
          </a:prstGeom>
        </p:spPr>
        <p:txBody>
          <a:bodyPr lIns="90360" rIns="90360" tIns="45360" bIns="45360">
            <a:noAutofit/>
          </a:bodyPr>
          <a:p>
            <a:pPr marL="169560" indent="-169200">
              <a:lnSpc>
                <a:spcPct val="100000"/>
              </a:lnSpc>
              <a:buClr>
                <a:srgbClr val="000000"/>
              </a:buClr>
              <a:buFont typeface="Arial"/>
              <a:buChar char="•"/>
            </a:pPr>
            <a:r>
              <a:rPr b="0" lang="de-DE" sz="1100" spc="-1" strike="noStrike">
                <a:latin typeface="Arial"/>
              </a:rPr>
              <a:t>Das Lernen in der Hauptschule/Werkrealschule ist auf die</a:t>
            </a:r>
            <a:r>
              <a:rPr b="1" lang="de-DE" sz="1100" spc="-1" strike="noStrike">
                <a:latin typeface="Arial"/>
              </a:rPr>
              <a:t> Bildungsbedürfnisse </a:t>
            </a:r>
            <a:r>
              <a:rPr b="0" lang="de-DE" sz="1100" spc="-1" strike="noStrike">
                <a:latin typeface="Arial"/>
              </a:rPr>
              <a:t>und auf den Bildungsanspruch </a:t>
            </a:r>
            <a:r>
              <a:rPr b="1" lang="de-DE" sz="1100" spc="-1" strike="noStrike">
                <a:latin typeface="Arial"/>
              </a:rPr>
              <a:t>von Schülerinnen und Schülern mit unterschiedlichen Lernvoraussetzungen </a:t>
            </a:r>
            <a:r>
              <a:rPr b="0" lang="de-DE" sz="1100" spc="-1" strike="noStrike">
                <a:latin typeface="Arial"/>
              </a:rPr>
              <a:t>zugeschnitten. Die Hauptschule/Werkrealschule stellt sich auf die </a:t>
            </a:r>
            <a:r>
              <a:rPr b="1" lang="de-DE" sz="1100" spc="-1" strike="noStrike">
                <a:latin typeface="Arial"/>
              </a:rPr>
              <a:t>individuelle Förderung </a:t>
            </a:r>
            <a:r>
              <a:rPr b="0" lang="de-DE" sz="1100" spc="-1" strike="noStrike">
                <a:latin typeface="Arial"/>
              </a:rPr>
              <a:t>unterschiedlicher Begabungen, Neigungen, Interessen, Kultur- und Sozialerfahrungen ein. </a:t>
            </a:r>
            <a:endParaRPr b="0" lang="de-DE" sz="1100" spc="-1" strike="noStrike">
              <a:latin typeface="Arial"/>
            </a:endParaRPr>
          </a:p>
          <a:p>
            <a:pPr>
              <a:lnSpc>
                <a:spcPct val="100000"/>
              </a:lnSpc>
            </a:pPr>
            <a:endParaRPr b="0" lang="de-DE" sz="1100" spc="-1" strike="noStrike">
              <a:latin typeface="Arial"/>
            </a:endParaRPr>
          </a:p>
          <a:p>
            <a:pPr>
              <a:lnSpc>
                <a:spcPct val="100000"/>
              </a:lnSpc>
            </a:pPr>
            <a:r>
              <a:rPr b="0" lang="de-DE" sz="1100" spc="-1" strike="noStrike">
                <a:latin typeface="Arial"/>
              </a:rPr>
              <a:t>     </a:t>
            </a:r>
            <a:r>
              <a:rPr b="0" lang="de-DE" sz="1100" spc="-1" strike="noStrike">
                <a:latin typeface="Arial"/>
              </a:rPr>
              <a:t>Sie nimmt die individuellen Lernvoraussetzungen ihrer Schülerinnen und Schüler auf, fördert  </a:t>
            </a:r>
            <a:endParaRPr b="0" lang="de-DE" sz="1100" spc="-1" strike="noStrike">
              <a:latin typeface="Arial"/>
            </a:endParaRPr>
          </a:p>
          <a:p>
            <a:pPr>
              <a:lnSpc>
                <a:spcPct val="100000"/>
              </a:lnSpc>
            </a:pPr>
            <a:r>
              <a:rPr b="0" lang="de-DE" sz="1100" spc="-1" strike="noStrike">
                <a:latin typeface="Arial"/>
              </a:rPr>
              <a:t>     </a:t>
            </a:r>
            <a:r>
              <a:rPr b="0" lang="de-DE" sz="1100" spc="-1" strike="noStrike">
                <a:latin typeface="Arial"/>
              </a:rPr>
              <a:t>Motivation und Leistungsbereitschaft und führt zu bestmöglichen Lernergebnissen.</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1" lang="de-DE" sz="1100" spc="-1" strike="noStrike">
                <a:latin typeface="Arial"/>
              </a:rPr>
              <a:t>Pädagogische Assistentinnen und Assistenten </a:t>
            </a:r>
            <a:r>
              <a:rPr b="0" lang="de-DE" sz="1100" spc="-1" strike="noStrike">
                <a:latin typeface="Arial"/>
              </a:rPr>
              <a:t>unterstützen die Lehrkräfte bei </a:t>
            </a:r>
            <a:r>
              <a:rPr b="1" lang="de-DE" sz="1100" spc="-1" strike="noStrike">
                <a:latin typeface="Arial"/>
              </a:rPr>
              <a:t>Differenzierungs- und Fördermaßnahmen </a:t>
            </a:r>
            <a:r>
              <a:rPr b="0" lang="de-DE" sz="1100" spc="-1" strike="noStrike">
                <a:latin typeface="Arial"/>
              </a:rPr>
              <a:t>und verbessern so den Lernerfolg der Schülerinnen und Schüler.</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Die Schülerinnen und Schüler können interessengeleitet eines der </a:t>
            </a:r>
            <a:r>
              <a:rPr b="1" lang="de-DE" sz="1100" spc="-1" strike="noStrike">
                <a:latin typeface="Arial"/>
              </a:rPr>
              <a:t>Wahlpflichtfächer Technik oder Alltagskultur, Ernährung, Soziales</a:t>
            </a:r>
            <a:r>
              <a:rPr b="0" lang="de-DE" sz="1100" spc="-1" strike="noStrike">
                <a:latin typeface="Arial"/>
              </a:rPr>
              <a:t> wählen, das sie von Klasse 7-9 bzw. 10 besuchen. </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Ab dem Schuljahr 2019/2020  wird an den Haupt-/Werkrealschulen das </a:t>
            </a:r>
            <a:r>
              <a:rPr b="1" lang="de-DE" sz="1100" spc="-1" strike="noStrike">
                <a:latin typeface="Arial"/>
              </a:rPr>
              <a:t>Wahlfach Informatik </a:t>
            </a:r>
            <a:r>
              <a:rPr b="0" lang="de-DE" sz="1100" spc="-1" strike="noStrike">
                <a:latin typeface="Arial"/>
              </a:rPr>
              <a:t>ab Klasse 8 angeboten. Dieses können die Schülerinnen und Schüler freiwillig zusätzlich wählen.</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Zum Ende des ersten Schulhalbjahres der Klasse 9 wählen die Schülerinnen und Schüler zusammen mit ihren Erziehungsberechtigten nach einer qualifizierten Beratung durch die Lehrkräfte eine der folgenden </a:t>
            </a:r>
            <a:r>
              <a:rPr b="1" lang="de-DE" sz="1100" spc="-1" strike="noStrike">
                <a:latin typeface="Arial"/>
              </a:rPr>
              <a:t>Optionen</a:t>
            </a:r>
            <a:r>
              <a:rPr b="0" lang="de-DE" sz="1100" spc="-1" strike="noStrike">
                <a:latin typeface="Arial"/>
              </a:rPr>
              <a:t> aus:</a:t>
            </a:r>
            <a:endParaRPr b="0" lang="de-DE" sz="1100" spc="-1" strike="noStrike">
              <a:latin typeface="Arial"/>
            </a:endParaRPr>
          </a:p>
          <a:p>
            <a:pPr lvl="1" marL="621360" indent="-169200">
              <a:lnSpc>
                <a:spcPct val="100000"/>
              </a:lnSpc>
              <a:buClr>
                <a:srgbClr val="000000"/>
              </a:buClr>
              <a:buFont typeface="Wingdings" charset="2"/>
              <a:buChar char=""/>
            </a:pPr>
            <a:r>
              <a:rPr b="0" lang="de-DE" sz="1100" spc="-1" strike="noStrike">
                <a:latin typeface="Arial"/>
              </a:rPr>
              <a:t>Hauptschulabschluss am Ende von Klasse 9</a:t>
            </a:r>
            <a:endParaRPr b="0" lang="de-DE" sz="1100" spc="-1" strike="noStrike">
              <a:latin typeface="Arial"/>
            </a:endParaRPr>
          </a:p>
          <a:p>
            <a:pPr lvl="1" marL="621360" indent="-169200">
              <a:lnSpc>
                <a:spcPct val="100000"/>
              </a:lnSpc>
              <a:buClr>
                <a:srgbClr val="000000"/>
              </a:buClr>
              <a:buFont typeface="Wingdings" charset="2"/>
              <a:buChar char=""/>
            </a:pPr>
            <a:r>
              <a:rPr b="0" lang="de-DE" sz="1100" spc="-1" strike="noStrike">
                <a:latin typeface="Arial"/>
              </a:rPr>
              <a:t>Hauptschulabschluss am Ende von Klasse 10</a:t>
            </a:r>
            <a:endParaRPr b="0" lang="de-DE" sz="1100" spc="-1" strike="noStrike">
              <a:latin typeface="Arial"/>
            </a:endParaRPr>
          </a:p>
          <a:p>
            <a:pPr lvl="1" marL="621360" indent="-169200">
              <a:lnSpc>
                <a:spcPct val="100000"/>
              </a:lnSpc>
              <a:buClr>
                <a:srgbClr val="000000"/>
              </a:buClr>
              <a:buFont typeface="Wingdings" charset="2"/>
              <a:buChar char=""/>
            </a:pPr>
            <a:r>
              <a:rPr b="0" lang="de-DE" sz="1100" spc="-1" strike="noStrike">
                <a:latin typeface="Arial"/>
              </a:rPr>
              <a:t>Werkrealschulabschluss in Klasse 10 (Mittlerer Schulabschluss)</a:t>
            </a:r>
            <a:endParaRPr b="0" lang="de-DE" sz="1100" spc="-1" strike="noStrike">
              <a:latin typeface="Arial"/>
            </a:endParaRPr>
          </a:p>
          <a:p>
            <a:pPr>
              <a:lnSpc>
                <a:spcPct val="100000"/>
              </a:lnSpc>
            </a:pPr>
            <a:endParaRPr b="0" lang="de-DE" sz="1100" spc="-1" strike="noStrike">
              <a:latin typeface="Arial"/>
            </a:endParaRPr>
          </a:p>
          <a:p>
            <a:pPr marL="169560" indent="-169200">
              <a:lnSpc>
                <a:spcPct val="100000"/>
              </a:lnSpc>
              <a:buClr>
                <a:srgbClr val="000000"/>
              </a:buClr>
              <a:buFont typeface="Arial"/>
              <a:buChar char="•"/>
            </a:pPr>
            <a:r>
              <a:rPr b="0" lang="de-DE" sz="1100" spc="-1" strike="noStrike">
                <a:latin typeface="Arial"/>
              </a:rPr>
              <a:t>Schülerinnen und Schüler, die die </a:t>
            </a:r>
            <a:r>
              <a:rPr b="1" lang="de-DE" sz="1100" spc="-1" strike="noStrike">
                <a:latin typeface="Arial"/>
              </a:rPr>
              <a:t>Option Werkrealschulabschluss </a:t>
            </a:r>
            <a:r>
              <a:rPr b="0" lang="de-DE" sz="1100" spc="-1" strike="noStrike">
                <a:latin typeface="Arial"/>
              </a:rPr>
              <a:t>wählen, werden nach Erreichen des Klassenziels von Klasse 9 in die Klasse 10 versetzt. Mit der Versetzung ist automatisch ein dem Hauptschulabschluss gleichwertiger Bildungsstand erreicht.</a:t>
            </a:r>
            <a:endParaRPr b="0" lang="de-DE" sz="1100" spc="-1" strike="noStrike">
              <a:latin typeface="Arial"/>
            </a:endParaRPr>
          </a:p>
          <a:p>
            <a:pPr>
              <a:lnSpc>
                <a:spcPct val="100000"/>
              </a:lnSpc>
            </a:pPr>
            <a:endParaRPr b="0" lang="de-DE" sz="1100" spc="-1" strike="noStrike">
              <a:latin typeface="Arial"/>
            </a:endParaRPr>
          </a:p>
        </p:txBody>
      </p:sp>
      <p:sp>
        <p:nvSpPr>
          <p:cNvPr id="497"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36D05AD7-6B4C-495C-80C7-A20946ADCC0D}" type="slidenum">
              <a:rPr b="0" lang="de-DE" sz="1200" spc="-1" strike="noStrike">
                <a:solidFill>
                  <a:srgbClr val="000000"/>
                </a:solidFill>
                <a:latin typeface="+mn-lt"/>
                <a:ea typeface="+mn-ea"/>
              </a:rPr>
              <a:t>30</a:t>
            </a:fld>
            <a:endParaRPr b="0" lang="de-DE"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sldImg"/>
          </p:nvPr>
        </p:nvSpPr>
        <p:spPr>
          <a:xfrm>
            <a:off x="901800" y="739800"/>
            <a:ext cx="4938480" cy="3703320"/>
          </a:xfrm>
          <a:prstGeom prst="rect">
            <a:avLst/>
          </a:prstGeom>
        </p:spPr>
      </p:sp>
      <p:sp>
        <p:nvSpPr>
          <p:cNvPr id="499" name="PlaceHolder 2"/>
          <p:cNvSpPr>
            <a:spLocks noGrp="1"/>
          </p:cNvSpPr>
          <p:nvPr>
            <p:ph type="body"/>
          </p:nvPr>
        </p:nvSpPr>
        <p:spPr>
          <a:xfrm>
            <a:off x="371520" y="4933800"/>
            <a:ext cx="6070320" cy="4442400"/>
          </a:xfrm>
          <a:prstGeom prst="rect">
            <a:avLst/>
          </a:prstGeom>
        </p:spPr>
        <p:txBody>
          <a:bodyPr lIns="90360" rIns="90360" tIns="45360" bIns="45360">
            <a:noAutofit/>
          </a:bodyPr>
          <a:p>
            <a:endParaRPr b="0" lang="de-DE" sz="2000" spc="-1" strike="noStrike">
              <a:latin typeface="Arial"/>
            </a:endParaRPr>
          </a:p>
        </p:txBody>
      </p:sp>
      <p:sp>
        <p:nvSpPr>
          <p:cNvPr id="500" name="Foliennummernplatzhalter 3"/>
          <p:cNvSpPr txBox="1"/>
          <p:nvPr/>
        </p:nvSpPr>
        <p:spPr>
          <a:xfrm>
            <a:off x="3818880" y="9377280"/>
            <a:ext cx="2921400" cy="493200"/>
          </a:xfrm>
          <a:prstGeom prst="rect">
            <a:avLst/>
          </a:prstGeom>
          <a:noFill/>
          <a:ln w="0">
            <a:noFill/>
          </a:ln>
        </p:spPr>
        <p:txBody>
          <a:bodyPr lIns="90360" rIns="90360" tIns="45360" bIns="45360" anchor="b">
            <a:noAutofit/>
          </a:bodyPr>
          <a:p>
            <a:pPr algn="r">
              <a:lnSpc>
                <a:spcPct val="100000"/>
              </a:lnSpc>
            </a:pPr>
            <a:fld id="{CACA5D9A-9034-49DF-9B77-CA370AB112CE}" type="slidenum">
              <a:rPr b="0" lang="de-DE" sz="1200" spc="-1" strike="noStrike">
                <a:solidFill>
                  <a:srgbClr val="000000"/>
                </a:solidFill>
                <a:latin typeface="+mn-lt"/>
                <a:ea typeface="+mn-ea"/>
              </a:rPr>
              <a:t>30</a:t>
            </a:fld>
            <a:endParaRPr b="0" lang="de-DE"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36" name="PlaceHolder 2"/>
          <p:cNvSpPr>
            <a:spLocks noGrp="1"/>
          </p:cNvSpPr>
          <p:nvPr>
            <p:ph type="body"/>
          </p:nvPr>
        </p:nvSpPr>
        <p:spPr>
          <a:xfrm>
            <a:off x="457200" y="1989360"/>
            <a:ext cx="822924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37" name="PlaceHolder 3"/>
          <p:cNvSpPr>
            <a:spLocks noGrp="1"/>
          </p:cNvSpPr>
          <p:nvPr>
            <p:ph type="body"/>
          </p:nvPr>
        </p:nvSpPr>
        <p:spPr>
          <a:xfrm>
            <a:off x="457200" y="3944520"/>
            <a:ext cx="822924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39" name="PlaceHolder 2"/>
          <p:cNvSpPr>
            <a:spLocks noGrp="1"/>
          </p:cNvSpPr>
          <p:nvPr>
            <p:ph type="body"/>
          </p:nvPr>
        </p:nvSpPr>
        <p:spPr>
          <a:xfrm>
            <a:off x="45720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40" name="PlaceHolder 3"/>
          <p:cNvSpPr>
            <a:spLocks noGrp="1"/>
          </p:cNvSpPr>
          <p:nvPr>
            <p:ph type="body"/>
          </p:nvPr>
        </p:nvSpPr>
        <p:spPr>
          <a:xfrm>
            <a:off x="467424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41" name="PlaceHolder 4"/>
          <p:cNvSpPr>
            <a:spLocks noGrp="1"/>
          </p:cNvSpPr>
          <p:nvPr>
            <p:ph type="body"/>
          </p:nvPr>
        </p:nvSpPr>
        <p:spPr>
          <a:xfrm>
            <a:off x="457200" y="394452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42" name="PlaceHolder 5"/>
          <p:cNvSpPr>
            <a:spLocks noGrp="1"/>
          </p:cNvSpPr>
          <p:nvPr>
            <p:ph type="body"/>
          </p:nvPr>
        </p:nvSpPr>
        <p:spPr>
          <a:xfrm>
            <a:off x="4674240" y="394452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44" name="PlaceHolder 2"/>
          <p:cNvSpPr>
            <a:spLocks noGrp="1"/>
          </p:cNvSpPr>
          <p:nvPr>
            <p:ph type="body"/>
          </p:nvPr>
        </p:nvSpPr>
        <p:spPr>
          <a:xfrm>
            <a:off x="457200" y="198936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45" name="PlaceHolder 3"/>
          <p:cNvSpPr>
            <a:spLocks noGrp="1"/>
          </p:cNvSpPr>
          <p:nvPr>
            <p:ph type="body"/>
          </p:nvPr>
        </p:nvSpPr>
        <p:spPr>
          <a:xfrm>
            <a:off x="3239640" y="198936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46" name="PlaceHolder 4"/>
          <p:cNvSpPr>
            <a:spLocks noGrp="1"/>
          </p:cNvSpPr>
          <p:nvPr>
            <p:ph type="body"/>
          </p:nvPr>
        </p:nvSpPr>
        <p:spPr>
          <a:xfrm>
            <a:off x="6022080" y="198936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47" name="PlaceHolder 5"/>
          <p:cNvSpPr>
            <a:spLocks noGrp="1"/>
          </p:cNvSpPr>
          <p:nvPr>
            <p:ph type="body"/>
          </p:nvPr>
        </p:nvSpPr>
        <p:spPr>
          <a:xfrm>
            <a:off x="457200" y="394452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48" name="PlaceHolder 6"/>
          <p:cNvSpPr>
            <a:spLocks noGrp="1"/>
          </p:cNvSpPr>
          <p:nvPr>
            <p:ph type="body"/>
          </p:nvPr>
        </p:nvSpPr>
        <p:spPr>
          <a:xfrm>
            <a:off x="3239640" y="394452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49" name="PlaceHolder 7"/>
          <p:cNvSpPr>
            <a:spLocks noGrp="1"/>
          </p:cNvSpPr>
          <p:nvPr>
            <p:ph type="body"/>
          </p:nvPr>
        </p:nvSpPr>
        <p:spPr>
          <a:xfrm>
            <a:off x="6022080" y="394452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69" name="PlaceHolder 2"/>
          <p:cNvSpPr>
            <a:spLocks noGrp="1"/>
          </p:cNvSpPr>
          <p:nvPr>
            <p:ph type="subTitle"/>
          </p:nvPr>
        </p:nvSpPr>
        <p:spPr>
          <a:xfrm>
            <a:off x="457200" y="1989360"/>
            <a:ext cx="8229240" cy="3743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71" name="PlaceHolder 2"/>
          <p:cNvSpPr>
            <a:spLocks noGrp="1"/>
          </p:cNvSpPr>
          <p:nvPr>
            <p:ph type="body"/>
          </p:nvPr>
        </p:nvSpPr>
        <p:spPr>
          <a:xfrm>
            <a:off x="457200" y="1989360"/>
            <a:ext cx="8229240" cy="374328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73" name="PlaceHolder 2"/>
          <p:cNvSpPr>
            <a:spLocks noGrp="1"/>
          </p:cNvSpPr>
          <p:nvPr>
            <p:ph type="body"/>
          </p:nvPr>
        </p:nvSpPr>
        <p:spPr>
          <a:xfrm>
            <a:off x="457200" y="1989360"/>
            <a:ext cx="4015800" cy="3743280"/>
          </a:xfrm>
          <a:prstGeom prst="rect">
            <a:avLst/>
          </a:prstGeom>
        </p:spPr>
        <p:txBody>
          <a:bodyPr lIns="0" rIns="0" tIns="0" bIns="0">
            <a:normAutofit/>
          </a:bodyPr>
          <a:p>
            <a:endParaRPr b="0" lang="de-DE" sz="2400" spc="-1" strike="noStrike">
              <a:solidFill>
                <a:srgbClr val="595959"/>
              </a:solidFill>
              <a:latin typeface="Arial"/>
            </a:endParaRPr>
          </a:p>
        </p:txBody>
      </p:sp>
      <p:sp>
        <p:nvSpPr>
          <p:cNvPr id="74" name="PlaceHolder 3"/>
          <p:cNvSpPr>
            <a:spLocks noGrp="1"/>
          </p:cNvSpPr>
          <p:nvPr>
            <p:ph type="body"/>
          </p:nvPr>
        </p:nvSpPr>
        <p:spPr>
          <a:xfrm>
            <a:off x="4674240" y="1989360"/>
            <a:ext cx="4015800" cy="374328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6" name="PlaceHolder 1"/>
          <p:cNvSpPr>
            <a:spLocks noGrp="1"/>
          </p:cNvSpPr>
          <p:nvPr>
            <p:ph type="subTitle"/>
          </p:nvPr>
        </p:nvSpPr>
        <p:spPr>
          <a:xfrm>
            <a:off x="457200" y="692640"/>
            <a:ext cx="8229240" cy="49442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78" name="PlaceHolder 2"/>
          <p:cNvSpPr>
            <a:spLocks noGrp="1"/>
          </p:cNvSpPr>
          <p:nvPr>
            <p:ph type="body"/>
          </p:nvPr>
        </p:nvSpPr>
        <p:spPr>
          <a:xfrm>
            <a:off x="45720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79" name="PlaceHolder 3"/>
          <p:cNvSpPr>
            <a:spLocks noGrp="1"/>
          </p:cNvSpPr>
          <p:nvPr>
            <p:ph type="body"/>
          </p:nvPr>
        </p:nvSpPr>
        <p:spPr>
          <a:xfrm>
            <a:off x="4674240" y="1989360"/>
            <a:ext cx="4015800" cy="3743280"/>
          </a:xfrm>
          <a:prstGeom prst="rect">
            <a:avLst/>
          </a:prstGeom>
        </p:spPr>
        <p:txBody>
          <a:bodyPr lIns="0" rIns="0" tIns="0" bIns="0">
            <a:normAutofit/>
          </a:bodyPr>
          <a:p>
            <a:endParaRPr b="0" lang="de-DE" sz="2400" spc="-1" strike="noStrike">
              <a:solidFill>
                <a:srgbClr val="595959"/>
              </a:solidFill>
              <a:latin typeface="Arial"/>
            </a:endParaRPr>
          </a:p>
        </p:txBody>
      </p:sp>
      <p:sp>
        <p:nvSpPr>
          <p:cNvPr id="80" name="PlaceHolder 4"/>
          <p:cNvSpPr>
            <a:spLocks noGrp="1"/>
          </p:cNvSpPr>
          <p:nvPr>
            <p:ph type="body"/>
          </p:nvPr>
        </p:nvSpPr>
        <p:spPr>
          <a:xfrm>
            <a:off x="457200" y="394452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15" name="PlaceHolder 2"/>
          <p:cNvSpPr>
            <a:spLocks noGrp="1"/>
          </p:cNvSpPr>
          <p:nvPr>
            <p:ph type="subTitle"/>
          </p:nvPr>
        </p:nvSpPr>
        <p:spPr>
          <a:xfrm>
            <a:off x="457200" y="1989360"/>
            <a:ext cx="8229240" cy="3743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82" name="PlaceHolder 2"/>
          <p:cNvSpPr>
            <a:spLocks noGrp="1"/>
          </p:cNvSpPr>
          <p:nvPr>
            <p:ph type="body"/>
          </p:nvPr>
        </p:nvSpPr>
        <p:spPr>
          <a:xfrm>
            <a:off x="457200" y="1989360"/>
            <a:ext cx="4015800" cy="3743280"/>
          </a:xfrm>
          <a:prstGeom prst="rect">
            <a:avLst/>
          </a:prstGeom>
        </p:spPr>
        <p:txBody>
          <a:bodyPr lIns="0" rIns="0" tIns="0" bIns="0">
            <a:normAutofit/>
          </a:bodyPr>
          <a:p>
            <a:endParaRPr b="0" lang="de-DE" sz="2400" spc="-1" strike="noStrike">
              <a:solidFill>
                <a:srgbClr val="595959"/>
              </a:solidFill>
              <a:latin typeface="Arial"/>
            </a:endParaRPr>
          </a:p>
        </p:txBody>
      </p:sp>
      <p:sp>
        <p:nvSpPr>
          <p:cNvPr id="83" name="PlaceHolder 3"/>
          <p:cNvSpPr>
            <a:spLocks noGrp="1"/>
          </p:cNvSpPr>
          <p:nvPr>
            <p:ph type="body"/>
          </p:nvPr>
        </p:nvSpPr>
        <p:spPr>
          <a:xfrm>
            <a:off x="467424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84" name="PlaceHolder 4"/>
          <p:cNvSpPr>
            <a:spLocks noGrp="1"/>
          </p:cNvSpPr>
          <p:nvPr>
            <p:ph type="body"/>
          </p:nvPr>
        </p:nvSpPr>
        <p:spPr>
          <a:xfrm>
            <a:off x="4674240" y="394452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86" name="PlaceHolder 2"/>
          <p:cNvSpPr>
            <a:spLocks noGrp="1"/>
          </p:cNvSpPr>
          <p:nvPr>
            <p:ph type="body"/>
          </p:nvPr>
        </p:nvSpPr>
        <p:spPr>
          <a:xfrm>
            <a:off x="45720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87" name="PlaceHolder 3"/>
          <p:cNvSpPr>
            <a:spLocks noGrp="1"/>
          </p:cNvSpPr>
          <p:nvPr>
            <p:ph type="body"/>
          </p:nvPr>
        </p:nvSpPr>
        <p:spPr>
          <a:xfrm>
            <a:off x="467424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88" name="PlaceHolder 4"/>
          <p:cNvSpPr>
            <a:spLocks noGrp="1"/>
          </p:cNvSpPr>
          <p:nvPr>
            <p:ph type="body"/>
          </p:nvPr>
        </p:nvSpPr>
        <p:spPr>
          <a:xfrm>
            <a:off x="457200" y="3944520"/>
            <a:ext cx="822924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90" name="PlaceHolder 2"/>
          <p:cNvSpPr>
            <a:spLocks noGrp="1"/>
          </p:cNvSpPr>
          <p:nvPr>
            <p:ph type="body"/>
          </p:nvPr>
        </p:nvSpPr>
        <p:spPr>
          <a:xfrm>
            <a:off x="457200" y="1989360"/>
            <a:ext cx="822924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91" name="PlaceHolder 3"/>
          <p:cNvSpPr>
            <a:spLocks noGrp="1"/>
          </p:cNvSpPr>
          <p:nvPr>
            <p:ph type="body"/>
          </p:nvPr>
        </p:nvSpPr>
        <p:spPr>
          <a:xfrm>
            <a:off x="457200" y="3944520"/>
            <a:ext cx="822924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93" name="PlaceHolder 2"/>
          <p:cNvSpPr>
            <a:spLocks noGrp="1"/>
          </p:cNvSpPr>
          <p:nvPr>
            <p:ph type="body"/>
          </p:nvPr>
        </p:nvSpPr>
        <p:spPr>
          <a:xfrm>
            <a:off x="45720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94" name="PlaceHolder 3"/>
          <p:cNvSpPr>
            <a:spLocks noGrp="1"/>
          </p:cNvSpPr>
          <p:nvPr>
            <p:ph type="body"/>
          </p:nvPr>
        </p:nvSpPr>
        <p:spPr>
          <a:xfrm>
            <a:off x="467424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95" name="PlaceHolder 4"/>
          <p:cNvSpPr>
            <a:spLocks noGrp="1"/>
          </p:cNvSpPr>
          <p:nvPr>
            <p:ph type="body"/>
          </p:nvPr>
        </p:nvSpPr>
        <p:spPr>
          <a:xfrm>
            <a:off x="457200" y="394452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96" name="PlaceHolder 5"/>
          <p:cNvSpPr>
            <a:spLocks noGrp="1"/>
          </p:cNvSpPr>
          <p:nvPr>
            <p:ph type="body"/>
          </p:nvPr>
        </p:nvSpPr>
        <p:spPr>
          <a:xfrm>
            <a:off x="4674240" y="394452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98" name="PlaceHolder 2"/>
          <p:cNvSpPr>
            <a:spLocks noGrp="1"/>
          </p:cNvSpPr>
          <p:nvPr>
            <p:ph type="body"/>
          </p:nvPr>
        </p:nvSpPr>
        <p:spPr>
          <a:xfrm>
            <a:off x="457200" y="198936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99" name="PlaceHolder 3"/>
          <p:cNvSpPr>
            <a:spLocks noGrp="1"/>
          </p:cNvSpPr>
          <p:nvPr>
            <p:ph type="body"/>
          </p:nvPr>
        </p:nvSpPr>
        <p:spPr>
          <a:xfrm>
            <a:off x="3239640" y="198936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100" name="PlaceHolder 4"/>
          <p:cNvSpPr>
            <a:spLocks noGrp="1"/>
          </p:cNvSpPr>
          <p:nvPr>
            <p:ph type="body"/>
          </p:nvPr>
        </p:nvSpPr>
        <p:spPr>
          <a:xfrm>
            <a:off x="6022080" y="198936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101" name="PlaceHolder 5"/>
          <p:cNvSpPr>
            <a:spLocks noGrp="1"/>
          </p:cNvSpPr>
          <p:nvPr>
            <p:ph type="body"/>
          </p:nvPr>
        </p:nvSpPr>
        <p:spPr>
          <a:xfrm>
            <a:off x="457200" y="394452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102" name="PlaceHolder 6"/>
          <p:cNvSpPr>
            <a:spLocks noGrp="1"/>
          </p:cNvSpPr>
          <p:nvPr>
            <p:ph type="body"/>
          </p:nvPr>
        </p:nvSpPr>
        <p:spPr>
          <a:xfrm>
            <a:off x="3239640" y="394452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103" name="PlaceHolder 7"/>
          <p:cNvSpPr>
            <a:spLocks noGrp="1"/>
          </p:cNvSpPr>
          <p:nvPr>
            <p:ph type="body"/>
          </p:nvPr>
        </p:nvSpPr>
        <p:spPr>
          <a:xfrm>
            <a:off x="6022080" y="3944520"/>
            <a:ext cx="264960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17" name="PlaceHolder 2"/>
          <p:cNvSpPr>
            <a:spLocks noGrp="1"/>
          </p:cNvSpPr>
          <p:nvPr>
            <p:ph type="body"/>
          </p:nvPr>
        </p:nvSpPr>
        <p:spPr>
          <a:xfrm>
            <a:off x="457200" y="1989360"/>
            <a:ext cx="8229240" cy="374328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19" name="PlaceHolder 2"/>
          <p:cNvSpPr>
            <a:spLocks noGrp="1"/>
          </p:cNvSpPr>
          <p:nvPr>
            <p:ph type="body"/>
          </p:nvPr>
        </p:nvSpPr>
        <p:spPr>
          <a:xfrm>
            <a:off x="457200" y="1989360"/>
            <a:ext cx="4015800" cy="3743280"/>
          </a:xfrm>
          <a:prstGeom prst="rect">
            <a:avLst/>
          </a:prstGeom>
        </p:spPr>
        <p:txBody>
          <a:bodyPr lIns="0" rIns="0" tIns="0" bIns="0">
            <a:normAutofit/>
          </a:bodyPr>
          <a:p>
            <a:endParaRPr b="0" lang="de-DE" sz="2400" spc="-1" strike="noStrike">
              <a:solidFill>
                <a:srgbClr val="595959"/>
              </a:solidFill>
              <a:latin typeface="Arial"/>
            </a:endParaRPr>
          </a:p>
        </p:txBody>
      </p:sp>
      <p:sp>
        <p:nvSpPr>
          <p:cNvPr id="20" name="PlaceHolder 3"/>
          <p:cNvSpPr>
            <a:spLocks noGrp="1"/>
          </p:cNvSpPr>
          <p:nvPr>
            <p:ph type="body"/>
          </p:nvPr>
        </p:nvSpPr>
        <p:spPr>
          <a:xfrm>
            <a:off x="4674240" y="1989360"/>
            <a:ext cx="4015800" cy="374328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692640"/>
            <a:ext cx="8229240" cy="49442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24" name="PlaceHolder 2"/>
          <p:cNvSpPr>
            <a:spLocks noGrp="1"/>
          </p:cNvSpPr>
          <p:nvPr>
            <p:ph type="body"/>
          </p:nvPr>
        </p:nvSpPr>
        <p:spPr>
          <a:xfrm>
            <a:off x="45720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25" name="PlaceHolder 3"/>
          <p:cNvSpPr>
            <a:spLocks noGrp="1"/>
          </p:cNvSpPr>
          <p:nvPr>
            <p:ph type="body"/>
          </p:nvPr>
        </p:nvSpPr>
        <p:spPr>
          <a:xfrm>
            <a:off x="4674240" y="1989360"/>
            <a:ext cx="4015800" cy="3743280"/>
          </a:xfrm>
          <a:prstGeom prst="rect">
            <a:avLst/>
          </a:prstGeom>
        </p:spPr>
        <p:txBody>
          <a:bodyPr lIns="0" rIns="0" tIns="0" bIns="0">
            <a:normAutofit/>
          </a:bodyPr>
          <a:p>
            <a:endParaRPr b="0" lang="de-DE" sz="2400" spc="-1" strike="noStrike">
              <a:solidFill>
                <a:srgbClr val="595959"/>
              </a:solidFill>
              <a:latin typeface="Arial"/>
            </a:endParaRPr>
          </a:p>
        </p:txBody>
      </p:sp>
      <p:sp>
        <p:nvSpPr>
          <p:cNvPr id="26" name="PlaceHolder 4"/>
          <p:cNvSpPr>
            <a:spLocks noGrp="1"/>
          </p:cNvSpPr>
          <p:nvPr>
            <p:ph type="body"/>
          </p:nvPr>
        </p:nvSpPr>
        <p:spPr>
          <a:xfrm>
            <a:off x="457200" y="394452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28" name="PlaceHolder 2"/>
          <p:cNvSpPr>
            <a:spLocks noGrp="1"/>
          </p:cNvSpPr>
          <p:nvPr>
            <p:ph type="body"/>
          </p:nvPr>
        </p:nvSpPr>
        <p:spPr>
          <a:xfrm>
            <a:off x="457200" y="1989360"/>
            <a:ext cx="4015800" cy="3743280"/>
          </a:xfrm>
          <a:prstGeom prst="rect">
            <a:avLst/>
          </a:prstGeom>
        </p:spPr>
        <p:txBody>
          <a:bodyPr lIns="0" rIns="0" tIns="0" bIns="0">
            <a:normAutofit/>
          </a:bodyPr>
          <a:p>
            <a:endParaRPr b="0" lang="de-DE" sz="2400" spc="-1" strike="noStrike">
              <a:solidFill>
                <a:srgbClr val="595959"/>
              </a:solidFill>
              <a:latin typeface="Arial"/>
            </a:endParaRPr>
          </a:p>
        </p:txBody>
      </p:sp>
      <p:sp>
        <p:nvSpPr>
          <p:cNvPr id="29" name="PlaceHolder 3"/>
          <p:cNvSpPr>
            <a:spLocks noGrp="1"/>
          </p:cNvSpPr>
          <p:nvPr>
            <p:ph type="body"/>
          </p:nvPr>
        </p:nvSpPr>
        <p:spPr>
          <a:xfrm>
            <a:off x="467424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30" name="PlaceHolder 4"/>
          <p:cNvSpPr>
            <a:spLocks noGrp="1"/>
          </p:cNvSpPr>
          <p:nvPr>
            <p:ph type="body"/>
          </p:nvPr>
        </p:nvSpPr>
        <p:spPr>
          <a:xfrm>
            <a:off x="4674240" y="394452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692640"/>
            <a:ext cx="8229240" cy="1066320"/>
          </a:xfrm>
          <a:prstGeom prst="rect">
            <a:avLst/>
          </a:prstGeom>
        </p:spPr>
        <p:txBody>
          <a:bodyPr lIns="0" rIns="0" tIns="0" bIns="0" anchor="ctr">
            <a:noAutofit/>
          </a:bodyPr>
          <a:p>
            <a:endParaRPr b="0" lang="de-DE" sz="1800" spc="-1" strike="noStrike">
              <a:solidFill>
                <a:srgbClr val="000000"/>
              </a:solidFill>
              <a:latin typeface="Georgia"/>
            </a:endParaRPr>
          </a:p>
        </p:txBody>
      </p:sp>
      <p:sp>
        <p:nvSpPr>
          <p:cNvPr id="32" name="PlaceHolder 2"/>
          <p:cNvSpPr>
            <a:spLocks noGrp="1"/>
          </p:cNvSpPr>
          <p:nvPr>
            <p:ph type="body"/>
          </p:nvPr>
        </p:nvSpPr>
        <p:spPr>
          <a:xfrm>
            <a:off x="45720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33" name="PlaceHolder 3"/>
          <p:cNvSpPr>
            <a:spLocks noGrp="1"/>
          </p:cNvSpPr>
          <p:nvPr>
            <p:ph type="body"/>
          </p:nvPr>
        </p:nvSpPr>
        <p:spPr>
          <a:xfrm>
            <a:off x="4674240" y="1989360"/>
            <a:ext cx="4015800" cy="1785240"/>
          </a:xfrm>
          <a:prstGeom prst="rect">
            <a:avLst/>
          </a:prstGeom>
        </p:spPr>
        <p:txBody>
          <a:bodyPr lIns="0" rIns="0" tIns="0" bIns="0">
            <a:normAutofit/>
          </a:bodyPr>
          <a:p>
            <a:endParaRPr b="0" lang="de-DE" sz="2400" spc="-1" strike="noStrike">
              <a:solidFill>
                <a:srgbClr val="595959"/>
              </a:solidFill>
              <a:latin typeface="Arial"/>
            </a:endParaRPr>
          </a:p>
        </p:txBody>
      </p:sp>
      <p:sp>
        <p:nvSpPr>
          <p:cNvPr id="34" name="PlaceHolder 4"/>
          <p:cNvSpPr>
            <a:spLocks noGrp="1"/>
          </p:cNvSpPr>
          <p:nvPr>
            <p:ph type="body"/>
          </p:nvPr>
        </p:nvSpPr>
        <p:spPr>
          <a:xfrm>
            <a:off x="457200" y="3944520"/>
            <a:ext cx="8229240" cy="1785240"/>
          </a:xfrm>
          <a:prstGeom prst="rect">
            <a:avLst/>
          </a:prstGeom>
        </p:spPr>
        <p:txBody>
          <a:bodyPr lIns="0" rIns="0" tIns="0" bIns="0">
            <a:normAutofit/>
          </a:bodyPr>
          <a:p>
            <a:endParaRPr b="0" lang="de-DE" sz="2400" spc="-1" strike="noStrike">
              <a:solidFill>
                <a:srgbClr val="595959"/>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0" name="Rechteck 35" hidden="1"/>
          <p:cNvSpPr/>
          <p:nvPr/>
        </p:nvSpPr>
        <p:spPr>
          <a:xfrm>
            <a:off x="9044640" y="-2160"/>
            <a:ext cx="27000" cy="39564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1" name="Rechteck 34" hidden="1"/>
          <p:cNvSpPr/>
          <p:nvPr/>
        </p:nvSpPr>
        <p:spPr>
          <a:xfrm>
            <a:off x="9084960" y="-2160"/>
            <a:ext cx="57240" cy="39564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2" name="Rechteck 39" hidden="1"/>
          <p:cNvSpPr/>
          <p:nvPr/>
        </p:nvSpPr>
        <p:spPr>
          <a:xfrm>
            <a:off x="8873640" y="360"/>
            <a:ext cx="8640" cy="585000"/>
          </a:xfrm>
          <a:prstGeom prst="rect">
            <a:avLst/>
          </a:prstGeom>
          <a:solidFill>
            <a:srgbClr val="ffffff">
              <a:alpha val="3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3" name="Rechteck 36" hidden="1"/>
          <p:cNvSpPr/>
          <p:nvPr/>
        </p:nvSpPr>
        <p:spPr>
          <a:xfrm>
            <a:off x="9025560" y="-2160"/>
            <a:ext cx="8640" cy="621360"/>
          </a:xfrm>
          <a:prstGeom prst="rect">
            <a:avLst/>
          </a:prstGeom>
          <a:solidFill>
            <a:srgbClr val="ffffff">
              <a:alpha val="6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4" name="Rechteck 38" hidden="1"/>
          <p:cNvSpPr/>
          <p:nvPr/>
        </p:nvSpPr>
        <p:spPr>
          <a:xfrm>
            <a:off x="8915760" y="360"/>
            <a:ext cx="54360" cy="395640"/>
          </a:xfrm>
          <a:prstGeom prst="rect">
            <a:avLst/>
          </a:prstGeom>
          <a:solidFill>
            <a:srgbClr val="ffffff">
              <a:alpha val="2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 name="Rechteck 37" hidden="1"/>
          <p:cNvSpPr/>
          <p:nvPr/>
        </p:nvSpPr>
        <p:spPr>
          <a:xfrm>
            <a:off x="8975520" y="-2160"/>
            <a:ext cx="27000" cy="395640"/>
          </a:xfrm>
          <a:prstGeom prst="rect">
            <a:avLst/>
          </a:prstGeom>
          <a:solidFill>
            <a:srgbClr val="ffffff">
              <a:alpha val="4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pic>
        <p:nvPicPr>
          <p:cNvPr id="6" name="Picture 2" descr=""/>
          <p:cNvPicPr/>
          <p:nvPr/>
        </p:nvPicPr>
        <p:blipFill>
          <a:blip r:embed="rId2"/>
          <a:stretch/>
        </p:blipFill>
        <p:spPr>
          <a:xfrm>
            <a:off x="3646440" y="5976000"/>
            <a:ext cx="1851120" cy="755640"/>
          </a:xfrm>
          <a:prstGeom prst="rect">
            <a:avLst/>
          </a:prstGeom>
          <a:ln w="0">
            <a:noFill/>
          </a:ln>
        </p:spPr>
      </p:pic>
      <p:sp>
        <p:nvSpPr>
          <p:cNvPr id="7" name="Abgerundetes Rechteck 29"/>
          <p:cNvSpPr/>
          <p:nvPr/>
        </p:nvSpPr>
        <p:spPr>
          <a:xfrm>
            <a:off x="5410080" y="3962520"/>
            <a:ext cx="3062880" cy="27000"/>
          </a:xfrm>
          <a:prstGeom prst="roundRect">
            <a:avLst>
              <a:gd name="adj" fmla="val 16667"/>
            </a:avLst>
          </a:prstGeom>
          <a:solidFill>
            <a:srgbClr val="fffde9"/>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8" name="Abgerundetes Rechteck 30"/>
          <p:cNvSpPr/>
          <p:nvPr/>
        </p:nvSpPr>
        <p:spPr>
          <a:xfrm>
            <a:off x="7376400" y="4061160"/>
            <a:ext cx="1599840" cy="36360"/>
          </a:xfrm>
          <a:prstGeom prst="roundRect">
            <a:avLst>
              <a:gd name="adj" fmla="val 16667"/>
            </a:avLst>
          </a:prstGeom>
          <a:solidFill>
            <a:srgbClr val="fffde9"/>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78440" y="3534120"/>
            <a:ext cx="8333280" cy="881640"/>
          </a:xfrm>
          <a:prstGeom prst="rect">
            <a:avLst/>
          </a:prstGeom>
        </p:spPr>
        <p:txBody>
          <a:bodyPr lIns="90000" rIns="90000" tIns="45000" bIns="45000" anchor="b">
            <a:noAutofit/>
          </a:bodyPr>
          <a:p>
            <a:pPr>
              <a:lnSpc>
                <a:spcPct val="100000"/>
              </a:lnSpc>
            </a:pPr>
            <a:r>
              <a:rPr b="0" lang="de-DE" sz="3200" spc="-1" strike="noStrike">
                <a:solidFill>
                  <a:srgbClr val="404040"/>
                </a:solidFill>
                <a:latin typeface="Arial"/>
              </a:rPr>
              <a:t>Titel der gesamten Präsentation durch Klicken bearbeiten</a:t>
            </a:r>
            <a:endParaRPr b="0" lang="de-DE" sz="3200" spc="-1" strike="noStrike">
              <a:solidFill>
                <a:srgbClr val="000000"/>
              </a:solidFill>
              <a:latin typeface="Georgia"/>
            </a:endParaRPr>
          </a:p>
        </p:txBody>
      </p:sp>
      <p:sp>
        <p:nvSpPr>
          <p:cNvPr id="10" name="PlaceHolder 2"/>
          <p:cNvSpPr>
            <a:spLocks noGrp="1"/>
          </p:cNvSpPr>
          <p:nvPr>
            <p:ph type="dt"/>
          </p:nvPr>
        </p:nvSpPr>
        <p:spPr>
          <a:xfrm>
            <a:off x="7786800" y="5949360"/>
            <a:ext cx="899640" cy="359640"/>
          </a:xfrm>
          <a:prstGeom prst="rect">
            <a:avLst/>
          </a:prstGeom>
        </p:spPr>
        <p:txBody>
          <a:bodyPr lIns="90000" rIns="90000" tIns="45000" bIns="45000">
            <a:noAutofit/>
          </a:bodyPr>
          <a:p>
            <a:pPr algn="r">
              <a:lnSpc>
                <a:spcPct val="100000"/>
              </a:lnSpc>
            </a:pPr>
            <a:fld id="{23C2D710-8E5C-4E67-9749-643F2101B789}" type="datetime1">
              <a:rPr b="0" lang="de-DE" sz="1000" spc="-1" strike="noStrike">
                <a:solidFill>
                  <a:srgbClr val="323232"/>
                </a:solidFill>
                <a:latin typeface="Arial"/>
              </a:rPr>
              <a:t>28.10.2021</a:t>
            </a:fld>
            <a:endParaRPr b="0" lang="de-DE" sz="1000" spc="-1" strike="noStrike">
              <a:latin typeface="Times New Roman"/>
            </a:endParaRPr>
          </a:p>
        </p:txBody>
      </p:sp>
      <p:sp>
        <p:nvSpPr>
          <p:cNvPr id="11" name="PlaceHolder 3"/>
          <p:cNvSpPr>
            <a:spLocks noGrp="1"/>
          </p:cNvSpPr>
          <p:nvPr>
            <p:ph type="ftr"/>
          </p:nvPr>
        </p:nvSpPr>
        <p:spPr>
          <a:xfrm>
            <a:off x="467640" y="5949360"/>
            <a:ext cx="2699640" cy="359640"/>
          </a:xfrm>
          <a:prstGeom prst="rect">
            <a:avLst/>
          </a:prstGeom>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12" name="PlaceHolder 4"/>
          <p:cNvSpPr>
            <a:spLocks noGrp="1"/>
          </p:cNvSpPr>
          <p:nvPr>
            <p:ph type="body"/>
          </p:nvPr>
        </p:nvSpPr>
        <p:spPr>
          <a:xfrm>
            <a:off x="0" y="0"/>
            <a:ext cx="9143640" cy="327456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de-DE" sz="1800" spc="-1" strike="noStrike">
                <a:solidFill>
                  <a:srgbClr val="595959"/>
                </a:solidFill>
                <a:latin typeface="Arial"/>
              </a:rPr>
              <a:t>Format des Gliederungstextes durch Klicken bearbeiten</a:t>
            </a:r>
            <a:endParaRPr b="0" lang="de-DE" sz="1800" spc="-1" strike="noStrike">
              <a:solidFill>
                <a:srgbClr val="595959"/>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595959"/>
                </a:solidFill>
                <a:latin typeface="Arial"/>
              </a:rPr>
              <a:t>Zweite Gliederungsebene</a:t>
            </a:r>
            <a:endParaRPr b="0" lang="de-DE" sz="1800" spc="-1" strike="noStrike">
              <a:solidFill>
                <a:srgbClr val="595959"/>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595959"/>
                </a:solidFill>
                <a:latin typeface="Arial"/>
              </a:rPr>
              <a:t>Dritte Gliederungsebene</a:t>
            </a:r>
            <a:endParaRPr b="0" lang="de-DE" sz="1800" spc="-1" strike="noStrike">
              <a:solidFill>
                <a:srgbClr val="595959"/>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595959"/>
                </a:solidFill>
                <a:latin typeface="Arial"/>
              </a:rPr>
              <a:t>Vierte Gliederungsebene</a:t>
            </a:r>
            <a:endParaRPr b="0" lang="de-DE" sz="1800" spc="-1" strike="noStrike">
              <a:solidFill>
                <a:srgbClr val="595959"/>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595959"/>
                </a:solidFill>
                <a:latin typeface="Arial"/>
              </a:rPr>
              <a:t>Fünfte Gliederungsebene</a:t>
            </a:r>
            <a:endParaRPr b="0" lang="de-DE" sz="1800" spc="-1" strike="noStrike">
              <a:solidFill>
                <a:srgbClr val="595959"/>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595959"/>
                </a:solidFill>
                <a:latin typeface="Arial"/>
              </a:rPr>
              <a:t>Sechste Gliederungsebene</a:t>
            </a:r>
            <a:endParaRPr b="0" lang="de-DE" sz="1800" spc="-1" strike="noStrike">
              <a:solidFill>
                <a:srgbClr val="595959"/>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595959"/>
                </a:solidFill>
                <a:latin typeface="Arial"/>
              </a:rPr>
              <a:t>Siebte Gliederungsebene</a:t>
            </a:r>
            <a:endParaRPr b="0" lang="de-DE" sz="1800" spc="-1" strike="noStrike">
              <a:solidFill>
                <a:srgbClr val="595959"/>
              </a:solidFill>
              <a:latin typeface="Arial"/>
            </a:endParaRPr>
          </a:p>
        </p:txBody>
      </p:sp>
      <p:pic>
        <p:nvPicPr>
          <p:cNvPr id="13" name="Picture 2" descr=""/>
          <p:cNvPicPr/>
          <p:nvPr/>
        </p:nvPicPr>
        <p:blipFill>
          <a:blip r:embed="rId3"/>
          <a:stretch/>
        </p:blipFill>
        <p:spPr>
          <a:xfrm>
            <a:off x="3646440" y="5949360"/>
            <a:ext cx="1851120" cy="75564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50" name="Rechteck 35" hidden="1"/>
          <p:cNvSpPr/>
          <p:nvPr/>
        </p:nvSpPr>
        <p:spPr>
          <a:xfrm>
            <a:off x="9044640" y="-2160"/>
            <a:ext cx="27000" cy="39564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1" name="Rechteck 34" hidden="1"/>
          <p:cNvSpPr/>
          <p:nvPr/>
        </p:nvSpPr>
        <p:spPr>
          <a:xfrm>
            <a:off x="9084960" y="-2160"/>
            <a:ext cx="57240" cy="39564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2" name="Rechteck 39" hidden="1"/>
          <p:cNvSpPr/>
          <p:nvPr/>
        </p:nvSpPr>
        <p:spPr>
          <a:xfrm>
            <a:off x="8873640" y="360"/>
            <a:ext cx="8640" cy="585000"/>
          </a:xfrm>
          <a:prstGeom prst="rect">
            <a:avLst/>
          </a:prstGeom>
          <a:solidFill>
            <a:srgbClr val="ffffff">
              <a:alpha val="3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3" name="Rechteck 36" hidden="1"/>
          <p:cNvSpPr/>
          <p:nvPr/>
        </p:nvSpPr>
        <p:spPr>
          <a:xfrm>
            <a:off x="9025560" y="-2160"/>
            <a:ext cx="8640" cy="621360"/>
          </a:xfrm>
          <a:prstGeom prst="rect">
            <a:avLst/>
          </a:prstGeom>
          <a:solidFill>
            <a:srgbClr val="ffffff">
              <a:alpha val="6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4" name="Rechteck 38" hidden="1"/>
          <p:cNvSpPr/>
          <p:nvPr/>
        </p:nvSpPr>
        <p:spPr>
          <a:xfrm>
            <a:off x="8915760" y="360"/>
            <a:ext cx="54360" cy="395640"/>
          </a:xfrm>
          <a:prstGeom prst="rect">
            <a:avLst/>
          </a:prstGeom>
          <a:solidFill>
            <a:srgbClr val="ffffff">
              <a:alpha val="2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5" name="Rechteck 37" hidden="1"/>
          <p:cNvSpPr/>
          <p:nvPr/>
        </p:nvSpPr>
        <p:spPr>
          <a:xfrm>
            <a:off x="8975520" y="-2160"/>
            <a:ext cx="27000" cy="395640"/>
          </a:xfrm>
          <a:prstGeom prst="rect">
            <a:avLst/>
          </a:prstGeom>
          <a:solidFill>
            <a:srgbClr val="ffffff">
              <a:alpha val="4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pic>
        <p:nvPicPr>
          <p:cNvPr id="56" name="Picture 2" descr=""/>
          <p:cNvPicPr/>
          <p:nvPr/>
        </p:nvPicPr>
        <p:blipFill>
          <a:blip r:embed="rId2"/>
          <a:stretch/>
        </p:blipFill>
        <p:spPr>
          <a:xfrm>
            <a:off x="3646440" y="5976000"/>
            <a:ext cx="1851120" cy="755640"/>
          </a:xfrm>
          <a:prstGeom prst="rect">
            <a:avLst/>
          </a:prstGeom>
          <a:ln w="0">
            <a:noFill/>
          </a:ln>
        </p:spPr>
      </p:pic>
      <p:sp>
        <p:nvSpPr>
          <p:cNvPr id="57" name="PlaceHolder 1"/>
          <p:cNvSpPr>
            <a:spLocks noGrp="1"/>
          </p:cNvSpPr>
          <p:nvPr>
            <p:ph type="body"/>
          </p:nvPr>
        </p:nvSpPr>
        <p:spPr>
          <a:xfrm>
            <a:off x="457200" y="1989360"/>
            <a:ext cx="8229240" cy="3743280"/>
          </a:xfrm>
          <a:prstGeom prst="rect">
            <a:avLst/>
          </a:prstGeom>
        </p:spPr>
        <p:txBody>
          <a:bodyPr lIns="90000" rIns="90000" tIns="45000" bIns="45000">
            <a:noAutofit/>
          </a:bodyPr>
          <a:p>
            <a:pPr marL="365760" indent="-255600">
              <a:lnSpc>
                <a:spcPct val="100000"/>
              </a:lnSpc>
              <a:spcBef>
                <a:spcPts val="300"/>
              </a:spcBef>
              <a:buClr>
                <a:srgbClr val="595959"/>
              </a:buClr>
              <a:buFont typeface="Arial"/>
              <a:buChar char="•"/>
            </a:pPr>
            <a:r>
              <a:rPr b="0" lang="de-DE" sz="2400" spc="-1" strike="noStrike">
                <a:solidFill>
                  <a:srgbClr val="595959"/>
                </a:solidFill>
                <a:latin typeface="Arial"/>
              </a:rPr>
              <a:t>Textmasterformat bearbeiten</a:t>
            </a:r>
            <a:endParaRPr b="0" lang="de-DE" sz="2400" spc="-1" strike="noStrike">
              <a:solidFill>
                <a:srgbClr val="595959"/>
              </a:solidFill>
              <a:latin typeface="Arial"/>
            </a:endParaRPr>
          </a:p>
          <a:p>
            <a:pPr lvl="1" marL="658440" indent="-246600">
              <a:lnSpc>
                <a:spcPct val="100000"/>
              </a:lnSpc>
              <a:spcBef>
                <a:spcPts val="300"/>
              </a:spcBef>
              <a:buClr>
                <a:srgbClr val="595959"/>
              </a:buClr>
              <a:buFont typeface="Arial"/>
              <a:buChar char="•"/>
            </a:pPr>
            <a:r>
              <a:rPr b="0" lang="de-DE" sz="2400" spc="-1" strike="noStrike">
                <a:solidFill>
                  <a:srgbClr val="595959"/>
                </a:solidFill>
                <a:latin typeface="Arial"/>
              </a:rPr>
              <a:t>Zweite Ebene</a:t>
            </a:r>
            <a:endParaRPr b="0" lang="de-DE" sz="2400" spc="-1" strike="noStrike">
              <a:solidFill>
                <a:srgbClr val="595959"/>
              </a:solidFill>
              <a:latin typeface="Arial"/>
            </a:endParaRPr>
          </a:p>
          <a:p>
            <a:pPr lvl="2" marL="923400" indent="-219240">
              <a:lnSpc>
                <a:spcPct val="100000"/>
              </a:lnSpc>
              <a:spcBef>
                <a:spcPts val="300"/>
              </a:spcBef>
              <a:buClr>
                <a:srgbClr val="595959"/>
              </a:buClr>
              <a:buFont typeface="Arial"/>
              <a:buChar char="•"/>
            </a:pPr>
            <a:r>
              <a:rPr b="0" lang="de-DE" sz="2000" spc="-1" strike="noStrike">
                <a:solidFill>
                  <a:srgbClr val="595959"/>
                </a:solidFill>
                <a:latin typeface="Arial"/>
              </a:rPr>
              <a:t>Dritte Ebene</a:t>
            </a:r>
            <a:endParaRPr b="0" lang="de-DE" sz="2000" spc="-1" strike="noStrike">
              <a:solidFill>
                <a:srgbClr val="595959"/>
              </a:solidFill>
              <a:latin typeface="Arial"/>
            </a:endParaRPr>
          </a:p>
          <a:p>
            <a:pPr lvl="3" marL="1179720" indent="-200880">
              <a:lnSpc>
                <a:spcPct val="100000"/>
              </a:lnSpc>
              <a:spcBef>
                <a:spcPts val="300"/>
              </a:spcBef>
              <a:buClr>
                <a:srgbClr val="595959"/>
              </a:buClr>
              <a:buFont typeface="Arial"/>
              <a:buChar char="•"/>
            </a:pPr>
            <a:r>
              <a:rPr b="0" lang="de-DE" sz="2000" spc="-1" strike="noStrike">
                <a:solidFill>
                  <a:srgbClr val="595959"/>
                </a:solidFill>
                <a:latin typeface="Arial"/>
              </a:rPr>
              <a:t>Vierte Ebene</a:t>
            </a:r>
            <a:endParaRPr b="0" lang="de-DE" sz="2000" spc="-1" strike="noStrike">
              <a:solidFill>
                <a:srgbClr val="595959"/>
              </a:solidFill>
              <a:latin typeface="Arial"/>
            </a:endParaRPr>
          </a:p>
          <a:p>
            <a:pPr lvl="4" marL="1389960" indent="-182520">
              <a:lnSpc>
                <a:spcPct val="100000"/>
              </a:lnSpc>
              <a:spcBef>
                <a:spcPts val="300"/>
              </a:spcBef>
              <a:buClr>
                <a:srgbClr val="595959"/>
              </a:buClr>
              <a:buFont typeface="Arial"/>
              <a:buChar char="•"/>
            </a:pPr>
            <a:r>
              <a:rPr b="0" lang="de-DE" sz="1800" spc="-1" strike="noStrike">
                <a:solidFill>
                  <a:srgbClr val="595959"/>
                </a:solidFill>
                <a:latin typeface="Arial"/>
              </a:rPr>
              <a:t>Fünfte Ebene</a:t>
            </a:r>
            <a:endParaRPr b="0" lang="de-DE" sz="1800" spc="-1" strike="noStrike">
              <a:solidFill>
                <a:srgbClr val="595959"/>
              </a:solidFill>
              <a:latin typeface="Arial"/>
            </a:endParaRPr>
          </a:p>
        </p:txBody>
      </p:sp>
      <p:sp>
        <p:nvSpPr>
          <p:cNvPr id="58" name="Rechteck 7"/>
          <p:cNvSpPr/>
          <p:nvPr/>
        </p:nvSpPr>
        <p:spPr>
          <a:xfrm>
            <a:off x="9044640" y="-2160"/>
            <a:ext cx="27000" cy="39564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9" name="Rechteck 13"/>
          <p:cNvSpPr/>
          <p:nvPr/>
        </p:nvSpPr>
        <p:spPr>
          <a:xfrm>
            <a:off x="9084960" y="-2160"/>
            <a:ext cx="57240" cy="39564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60" name="Rechteck 14"/>
          <p:cNvSpPr/>
          <p:nvPr/>
        </p:nvSpPr>
        <p:spPr>
          <a:xfrm>
            <a:off x="8873640" y="360"/>
            <a:ext cx="8640" cy="585000"/>
          </a:xfrm>
          <a:prstGeom prst="rect">
            <a:avLst/>
          </a:prstGeom>
          <a:solidFill>
            <a:srgbClr val="ffffff">
              <a:alpha val="3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61" name="Rechteck 15"/>
          <p:cNvSpPr/>
          <p:nvPr/>
        </p:nvSpPr>
        <p:spPr>
          <a:xfrm>
            <a:off x="9025560" y="-2160"/>
            <a:ext cx="8640" cy="621360"/>
          </a:xfrm>
          <a:prstGeom prst="rect">
            <a:avLst/>
          </a:prstGeom>
          <a:solidFill>
            <a:srgbClr val="ffffff">
              <a:alpha val="6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62" name="Rechteck 16"/>
          <p:cNvSpPr/>
          <p:nvPr/>
        </p:nvSpPr>
        <p:spPr>
          <a:xfrm>
            <a:off x="8915760" y="360"/>
            <a:ext cx="54360" cy="395640"/>
          </a:xfrm>
          <a:prstGeom prst="rect">
            <a:avLst/>
          </a:prstGeom>
          <a:solidFill>
            <a:srgbClr val="ffffff">
              <a:alpha val="2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63" name="Rechteck 17"/>
          <p:cNvSpPr/>
          <p:nvPr/>
        </p:nvSpPr>
        <p:spPr>
          <a:xfrm>
            <a:off x="8975520" y="-2160"/>
            <a:ext cx="27000" cy="395640"/>
          </a:xfrm>
          <a:prstGeom prst="rect">
            <a:avLst/>
          </a:prstGeom>
          <a:solidFill>
            <a:srgbClr val="ffffff">
              <a:alpha val="4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pic>
        <p:nvPicPr>
          <p:cNvPr id="64" name="Picture 2" descr=""/>
          <p:cNvPicPr/>
          <p:nvPr/>
        </p:nvPicPr>
        <p:blipFill>
          <a:blip r:embed="rId3"/>
          <a:stretch/>
        </p:blipFill>
        <p:spPr>
          <a:xfrm>
            <a:off x="3646440" y="5949360"/>
            <a:ext cx="1851120" cy="755640"/>
          </a:xfrm>
          <a:prstGeom prst="rect">
            <a:avLst/>
          </a:prstGeom>
          <a:ln w="0">
            <a:noFill/>
          </a:ln>
        </p:spPr>
      </p:pic>
      <p:sp>
        <p:nvSpPr>
          <p:cNvPr id="65" name="PlaceHolder 2"/>
          <p:cNvSpPr>
            <a:spLocks noGrp="1"/>
          </p:cNvSpPr>
          <p:nvPr>
            <p:ph type="title"/>
          </p:nvPr>
        </p:nvSpPr>
        <p:spPr>
          <a:xfrm>
            <a:off x="457200" y="692640"/>
            <a:ext cx="8229240" cy="1066320"/>
          </a:xfrm>
          <a:prstGeom prst="rect">
            <a:avLst/>
          </a:prstGeom>
        </p:spPr>
        <p:txBody>
          <a:bodyPr lIns="90000" rIns="90000" tIns="45000" bIns="45000" anchor="ctr">
            <a:noAutofit/>
          </a:bodyPr>
          <a:p>
            <a:pPr>
              <a:lnSpc>
                <a:spcPct val="100000"/>
              </a:lnSpc>
            </a:pPr>
            <a:r>
              <a:rPr b="0" lang="de-DE" sz="3600" spc="-1" strike="noStrike">
                <a:solidFill>
                  <a:srgbClr val="404040"/>
                </a:solidFill>
                <a:latin typeface="Arial"/>
              </a:rPr>
              <a:t>Titelmasterformat durch Klicken bearbeiten</a:t>
            </a:r>
            <a:endParaRPr b="0" lang="de-DE" sz="3600" spc="-1" strike="noStrike">
              <a:solidFill>
                <a:srgbClr val="000000"/>
              </a:solidFill>
              <a:latin typeface="Georgia"/>
            </a:endParaRPr>
          </a:p>
        </p:txBody>
      </p:sp>
      <p:sp>
        <p:nvSpPr>
          <p:cNvPr id="66" name="PlaceHolder 3"/>
          <p:cNvSpPr>
            <a:spLocks noGrp="1"/>
          </p:cNvSpPr>
          <p:nvPr>
            <p:ph type="dt"/>
          </p:nvPr>
        </p:nvSpPr>
        <p:spPr>
          <a:xfrm>
            <a:off x="7786800" y="5949360"/>
            <a:ext cx="899640" cy="359640"/>
          </a:xfrm>
          <a:prstGeom prst="rect">
            <a:avLst/>
          </a:prstGeom>
        </p:spPr>
        <p:txBody>
          <a:bodyPr lIns="90000" rIns="90000" tIns="45000" bIns="45000">
            <a:noAutofit/>
          </a:bodyPr>
          <a:p>
            <a:pPr algn="r">
              <a:lnSpc>
                <a:spcPct val="100000"/>
              </a:lnSpc>
            </a:pPr>
            <a:fld id="{AF134051-5E54-4E18-80D1-BF9088CE0B44}" type="datetime1">
              <a:rPr b="0" lang="de-DE" sz="1000" spc="-1" strike="noStrike">
                <a:solidFill>
                  <a:srgbClr val="323232"/>
                </a:solidFill>
                <a:latin typeface="Arial"/>
              </a:rPr>
              <a:t>28.10.2021</a:t>
            </a:fld>
            <a:endParaRPr b="0" lang="de-DE" sz="1000" spc="-1" strike="noStrike">
              <a:latin typeface="Times New Roman"/>
            </a:endParaRPr>
          </a:p>
        </p:txBody>
      </p:sp>
      <p:sp>
        <p:nvSpPr>
          <p:cNvPr id="67" name="PlaceHolder 4"/>
          <p:cNvSpPr>
            <a:spLocks noGrp="1"/>
          </p:cNvSpPr>
          <p:nvPr>
            <p:ph type="ftr"/>
          </p:nvPr>
        </p:nvSpPr>
        <p:spPr>
          <a:xfrm>
            <a:off x="467640" y="5949360"/>
            <a:ext cx="2699640" cy="359640"/>
          </a:xfrm>
          <a:prstGeom prst="rect">
            <a:avLst/>
          </a:prstGeom>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13.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hyperlink" Target="http://www.km-bw.de/" TargetMode="External"/><Relationship Id="rId2" Type="http://schemas.openxmlformats.org/officeDocument/2006/relationships/hyperlink" Target="http://www.bildungsnavi-bw.de" TargetMode="External"/><Relationship Id="rId3" Type="http://schemas.openxmlformats.org/officeDocument/2006/relationships/hyperlink" Target="http://www.bildungsnavi-bw.de" TargetMode="External"/><Relationship Id="rId4" Type="http://schemas.openxmlformats.org/officeDocument/2006/relationships/hyperlink" Target="http://www.bildungsnavi-bw.de" TargetMode="External"/><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9" Type="http://schemas.openxmlformats.org/officeDocument/2006/relationships/slideLayout" Target="../slideLayouts/slideLayout13.xml"/><Relationship Id="rId10"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itel 1"/>
          <p:cNvSpPr txBox="1"/>
          <p:nvPr/>
        </p:nvSpPr>
        <p:spPr>
          <a:xfrm>
            <a:off x="478440" y="3534120"/>
            <a:ext cx="8333280" cy="881640"/>
          </a:xfrm>
          <a:prstGeom prst="rect">
            <a:avLst/>
          </a:prstGeom>
          <a:noFill/>
          <a:ln w="0">
            <a:noFill/>
          </a:ln>
        </p:spPr>
        <p:txBody>
          <a:bodyPr lIns="90000" rIns="90000" tIns="45000" bIns="45000" anchor="b">
            <a:normAutofit/>
          </a:bodyPr>
          <a:p>
            <a:pPr>
              <a:lnSpc>
                <a:spcPct val="100000"/>
              </a:lnSpc>
            </a:pPr>
            <a:r>
              <a:rPr b="0" lang="de-DE" sz="3200" spc="-1" strike="noStrike">
                <a:solidFill>
                  <a:srgbClr val="404040"/>
                </a:solidFill>
                <a:latin typeface="Arial"/>
              </a:rPr>
              <a:t>Auf der Grundschule aufbauende Schularten</a:t>
            </a:r>
            <a:endParaRPr b="0" lang="de-DE" sz="3200" spc="-1" strike="noStrike">
              <a:solidFill>
                <a:srgbClr val="000000"/>
              </a:solidFill>
              <a:latin typeface="Georgia"/>
            </a:endParaRPr>
          </a:p>
        </p:txBody>
      </p:sp>
      <p:sp>
        <p:nvSpPr>
          <p:cNvPr id="111" name="Untertitel 2"/>
          <p:cNvSpPr txBox="1"/>
          <p:nvPr/>
        </p:nvSpPr>
        <p:spPr>
          <a:xfrm>
            <a:off x="478440" y="4658400"/>
            <a:ext cx="4931280" cy="932400"/>
          </a:xfrm>
          <a:prstGeom prst="rect">
            <a:avLst/>
          </a:prstGeom>
          <a:noFill/>
          <a:ln w="0">
            <a:noFill/>
          </a:ln>
        </p:spPr>
        <p:txBody>
          <a:bodyPr lIns="90000" rIns="90000" tIns="45000" bIns="45000">
            <a:normAutofit fontScale="91000"/>
          </a:bodyPr>
          <a:p>
            <a:pPr marL="64080">
              <a:lnSpc>
                <a:spcPct val="100000"/>
              </a:lnSpc>
              <a:spcBef>
                <a:spcPts val="300"/>
              </a:spcBef>
              <a:tabLst>
                <a:tab algn="l" pos="0"/>
              </a:tabLst>
            </a:pPr>
            <a:r>
              <a:rPr b="0" lang="de-DE" sz="2000" spc="-1" strike="noStrike">
                <a:solidFill>
                  <a:srgbClr val="656565"/>
                </a:solidFill>
                <a:latin typeface="Arial"/>
              </a:rPr>
              <a:t>Ministerium für Kultus, Jugend und Sport</a:t>
            </a:r>
            <a:endParaRPr b="0" lang="de-DE" sz="2000" spc="-1" strike="noStrike">
              <a:latin typeface="Arial"/>
            </a:endParaRPr>
          </a:p>
          <a:p>
            <a:pPr marL="64080">
              <a:lnSpc>
                <a:spcPct val="100000"/>
              </a:lnSpc>
              <a:spcBef>
                <a:spcPts val="300"/>
              </a:spcBef>
              <a:tabLst>
                <a:tab algn="l" pos="0"/>
              </a:tabLst>
            </a:pPr>
            <a:r>
              <a:rPr b="0" lang="de-DE" sz="2000" spc="-1" strike="noStrike">
                <a:solidFill>
                  <a:srgbClr val="656565"/>
                </a:solidFill>
                <a:latin typeface="Arial"/>
              </a:rPr>
              <a:t>Informationsveranstaltung der Grundschule für Eltern </a:t>
            </a:r>
            <a:endParaRPr b="0" lang="de-DE" sz="2000" spc="-1" strike="noStrike">
              <a:latin typeface="Arial"/>
            </a:endParaRPr>
          </a:p>
        </p:txBody>
      </p:sp>
      <p:pic>
        <p:nvPicPr>
          <p:cNvPr id="112" name="Bildplatzhalter 8" descr=""/>
          <p:cNvPicPr/>
          <p:nvPr/>
        </p:nvPicPr>
        <p:blipFill>
          <a:blip r:embed="rId1"/>
          <a:srcRect l="0" t="18353" r="0" b="18353"/>
          <a:stretch/>
        </p:blipFill>
        <p:spPr>
          <a:xfrm>
            <a:off x="0" y="0"/>
            <a:ext cx="9143640" cy="3274560"/>
          </a:xfrm>
          <a:prstGeom prst="rect">
            <a:avLst/>
          </a:prstGeom>
          <a:ln w="0">
            <a:noFill/>
          </a:ln>
        </p:spPr>
      </p:pic>
      <p:sp>
        <p:nvSpPr>
          <p:cNvPr id="113"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114"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1</a:t>
            </a:r>
            <a:endParaRPr b="0" lang="de-DE" sz="1000" spc="-1" strike="noStrike">
              <a:latin typeface="Times New Roman"/>
            </a:endParaRPr>
          </a:p>
        </p:txBody>
      </p:sp>
      <p:sp>
        <p:nvSpPr>
          <p:cNvPr id="115" name="Rechteck 7"/>
          <p:cNvSpPr/>
          <p:nvPr/>
        </p:nvSpPr>
        <p:spPr>
          <a:xfrm>
            <a:off x="482400" y="4433760"/>
            <a:ext cx="837216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202"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10</a:t>
            </a:r>
            <a:endParaRPr b="0" lang="de-DE" sz="1000" spc="-1" strike="noStrike">
              <a:latin typeface="Times New Roman"/>
            </a:endParaRPr>
          </a:p>
        </p:txBody>
      </p:sp>
      <p:sp>
        <p:nvSpPr>
          <p:cNvPr id="203" name="Inhaltsplatzhalter 1"/>
          <p:cNvSpPr txBox="1"/>
          <p:nvPr/>
        </p:nvSpPr>
        <p:spPr>
          <a:xfrm>
            <a:off x="478080" y="1758240"/>
            <a:ext cx="5184360" cy="4030920"/>
          </a:xfrm>
          <a:prstGeom prst="rect">
            <a:avLst/>
          </a:prstGeom>
          <a:noFill/>
          <a:ln w="9360">
            <a:noFill/>
          </a:ln>
          <a:effectLst>
            <a:outerShdw dist="25560" dir="5400000" blurRad="51480">
              <a:srgbClr val="000000">
                <a:alpha val="40000"/>
              </a:srgbClr>
            </a:outerShdw>
          </a:effectLst>
        </p:spPr>
        <p:txBody>
          <a:bodyPr lIns="90000" rIns="90000" tIns="45000" bIns="45000">
            <a:noAutofit/>
          </a:bodyPr>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vorrangige Vermittlung einer erweiterten allgemeinen, aber auch einer grundlegenden Bildung</a:t>
            </a:r>
            <a:br/>
            <a:r>
              <a:rPr b="0" lang="de-DE" sz="1600" spc="-1" strike="sngStrike">
                <a:solidFill>
                  <a:srgbClr val="404040"/>
                </a:solidFill>
                <a:latin typeface="Arial"/>
              </a:rPr>
              <a:t> </a:t>
            </a: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Die erweiterte allgemeine Bildung führt zu theoretischer Durchdringung und Zusammenschau.</a:t>
            </a:r>
            <a:br/>
            <a:r>
              <a:rPr b="0" lang="de-DE" sz="1600" spc="-1" strike="noStrike">
                <a:solidFill>
                  <a:srgbClr val="404040"/>
                </a:solidFill>
                <a:latin typeface="Arial"/>
              </a:rPr>
              <a:t>      </a:t>
            </a: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Grundlage für eine Berufsausbildung und für weiterführende, insbesondere berufsbezogene schulische Bildungsgänge</a:t>
            </a: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individuelle Förderung in binnendifferenzierender Form und in leistungsdifferenzierenden Gruppen oder Klassen</a:t>
            </a: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p:txBody>
      </p:sp>
      <p:sp>
        <p:nvSpPr>
          <p:cNvPr id="204"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Die Realschule</a:t>
            </a:r>
            <a:endParaRPr b="0" lang="de-DE" sz="3000" spc="-1" strike="noStrike">
              <a:latin typeface="Arial"/>
            </a:endParaRPr>
          </a:p>
        </p:txBody>
      </p:sp>
      <p:pic>
        <p:nvPicPr>
          <p:cNvPr id="205" name="Bild 7" descr="Foto Folie 9.jpg"/>
          <p:cNvPicPr/>
          <p:nvPr/>
        </p:nvPicPr>
        <p:blipFill>
          <a:blip r:embed="rId1"/>
          <a:srcRect l="17" t="-137" r="9374" b="9150"/>
          <a:stretch/>
        </p:blipFill>
        <p:spPr>
          <a:xfrm>
            <a:off x="5775480" y="1483200"/>
            <a:ext cx="3074040" cy="2049120"/>
          </a:xfrm>
          <a:prstGeom prst="rect">
            <a:avLst/>
          </a:prstGeom>
          <a:ln w="0">
            <a:noFill/>
          </a:ln>
        </p:spPr>
      </p:pic>
      <p:sp>
        <p:nvSpPr>
          <p:cNvPr id="206" name="Rechteck 8"/>
          <p:cNvSpPr/>
          <p:nvPr/>
        </p:nvSpPr>
        <p:spPr>
          <a:xfrm>
            <a:off x="457200" y="1484640"/>
            <a:ext cx="837036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Freeform 51"/>
          <p:cNvSpPr/>
          <p:nvPr/>
        </p:nvSpPr>
        <p:spPr>
          <a:xfrm>
            <a:off x="477720" y="3433680"/>
            <a:ext cx="2223720" cy="528120"/>
          </a:xfrm>
          <a:custGeom>
            <a:avLst/>
            <a:gdLst/>
            <a:ahLst/>
            <a:rect l="l" t="t"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ln>
        </p:spPr>
        <p:style>
          <a:lnRef idx="0"/>
          <a:fillRef idx="0"/>
          <a:effectRef idx="0"/>
          <a:fontRef idx="minor"/>
        </p:style>
      </p:sp>
      <p:sp>
        <p:nvSpPr>
          <p:cNvPr id="208" name="Freeform 51"/>
          <p:cNvSpPr/>
          <p:nvPr/>
        </p:nvSpPr>
        <p:spPr>
          <a:xfrm>
            <a:off x="480240" y="3078000"/>
            <a:ext cx="2223720" cy="266400"/>
          </a:xfrm>
          <a:custGeom>
            <a:avLst/>
            <a:gdLst/>
            <a:ahLst/>
            <a:rect l="l" t="t"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ln>
        </p:spPr>
        <p:style>
          <a:lnRef idx="0"/>
          <a:fillRef idx="0"/>
          <a:effectRef idx="0"/>
          <a:fontRef idx="minor"/>
        </p:style>
      </p:sp>
      <p:sp>
        <p:nvSpPr>
          <p:cNvPr id="209" name="Freeform 51"/>
          <p:cNvSpPr/>
          <p:nvPr/>
        </p:nvSpPr>
        <p:spPr>
          <a:xfrm>
            <a:off x="474480" y="2711520"/>
            <a:ext cx="2223720" cy="266400"/>
          </a:xfrm>
          <a:custGeom>
            <a:avLst/>
            <a:gdLst/>
            <a:ahLst/>
            <a:rect l="l" t="t"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ln>
        </p:spPr>
        <p:style>
          <a:lnRef idx="0"/>
          <a:fillRef idx="0"/>
          <a:effectRef idx="0"/>
          <a:fontRef idx="minor"/>
        </p:style>
      </p:sp>
      <p:sp>
        <p:nvSpPr>
          <p:cNvPr id="210" name="Freeform 51"/>
          <p:cNvSpPr/>
          <p:nvPr/>
        </p:nvSpPr>
        <p:spPr>
          <a:xfrm>
            <a:off x="474480" y="2346120"/>
            <a:ext cx="2223720" cy="266400"/>
          </a:xfrm>
          <a:custGeom>
            <a:avLst/>
            <a:gdLst/>
            <a:ahLst/>
            <a:rect l="l" t="t"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ln>
        </p:spPr>
        <p:style>
          <a:lnRef idx="0"/>
          <a:fillRef idx="0"/>
          <a:effectRef idx="0"/>
          <a:fontRef idx="minor"/>
        </p:style>
      </p:sp>
      <p:sp>
        <p:nvSpPr>
          <p:cNvPr id="211" name="Rechteck 12"/>
          <p:cNvSpPr/>
          <p:nvPr/>
        </p:nvSpPr>
        <p:spPr>
          <a:xfrm>
            <a:off x="468360" y="4841280"/>
            <a:ext cx="8380080" cy="287640"/>
          </a:xfrm>
          <a:prstGeom prst="rect">
            <a:avLst/>
          </a:prstGeom>
          <a:solidFill>
            <a:schemeClr val="accent3">
              <a:lumMod val="60000"/>
              <a:lumOff val="4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12" name="Rechteck 13"/>
          <p:cNvSpPr/>
          <p:nvPr/>
        </p:nvSpPr>
        <p:spPr>
          <a:xfrm>
            <a:off x="468360" y="5201280"/>
            <a:ext cx="8380080" cy="287640"/>
          </a:xfrm>
          <a:prstGeom prst="rect">
            <a:avLst/>
          </a:prstGeom>
          <a:solidFill>
            <a:schemeClr val="accent4">
              <a:lumMod val="40000"/>
              <a:lumOff val="6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13" name="Rechteck 14"/>
          <p:cNvSpPr/>
          <p:nvPr/>
        </p:nvSpPr>
        <p:spPr>
          <a:xfrm>
            <a:off x="468360" y="5561280"/>
            <a:ext cx="8380080" cy="287640"/>
          </a:xfrm>
          <a:prstGeom prst="rect">
            <a:avLst/>
          </a:prstGeom>
          <a:solidFill>
            <a:schemeClr val="accent4">
              <a:lumMod val="20000"/>
              <a:lumOff val="8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14"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215"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11</a:t>
            </a:r>
            <a:endParaRPr b="0" lang="de-DE" sz="1000" spc="-1" strike="noStrike">
              <a:latin typeface="Times New Roman"/>
            </a:endParaRPr>
          </a:p>
        </p:txBody>
      </p:sp>
      <p:graphicFrame>
        <p:nvGraphicFramePr>
          <p:cNvPr id="216" name="Tabelle 11"/>
          <p:cNvGraphicFramePr/>
          <p:nvPr/>
        </p:nvGraphicFramePr>
        <p:xfrm>
          <a:off x="543960" y="4808880"/>
          <a:ext cx="7935120" cy="1112040"/>
        </p:xfrm>
        <a:graphic>
          <a:graphicData uri="http://schemas.openxmlformats.org/drawingml/2006/table">
            <a:tbl>
              <a:tblPr/>
              <a:tblGrid>
                <a:gridCol w="1152360"/>
                <a:gridCol w="6782760"/>
              </a:tblGrid>
              <a:tr h="370800">
                <a:tc gridSpan="2">
                  <a:txBody>
                    <a:bodyPr>
                      <a:noAutofit/>
                    </a:bodyPr>
                    <a:p>
                      <a:pPr>
                        <a:lnSpc>
                          <a:spcPct val="100000"/>
                        </a:lnSpc>
                      </a:pPr>
                      <a:r>
                        <a:rPr b="1" lang="de-DE" sz="1600" spc="-1" strike="noStrike">
                          <a:solidFill>
                            <a:srgbClr val="404040"/>
                          </a:solidFill>
                          <a:latin typeface="Arial"/>
                        </a:rPr>
                        <a:t>Mögliche Abschlüsse </a:t>
                      </a:r>
                      <a:endParaRPr b="0" lang="de-DE" sz="1600" spc="-1" strike="noStrike">
                        <a:latin typeface="Arial"/>
                      </a:endParaRPr>
                    </a:p>
                  </a:txBody>
                  <a:tcPr marL="91440" marR="91440">
                    <a:noFill/>
                  </a:tcPr>
                </a:tc>
                <a:tc hMerge="1">
                  <a:tcPr marL="90000" marR="90000">
                    <a:solidFill>
                      <a:srgbClr val="729fcf"/>
                    </a:solidFill>
                  </a:tcPr>
                </a:tc>
              </a:tr>
              <a:tr h="370800">
                <a:tc>
                  <a:txBody>
                    <a:bodyPr>
                      <a:noAutofit/>
                    </a:bodyPr>
                    <a:p>
                      <a:pPr>
                        <a:lnSpc>
                          <a:spcPct val="100000"/>
                        </a:lnSpc>
                        <a:spcBef>
                          <a:spcPts val="300"/>
                        </a:spcBef>
                        <a:tabLst>
                          <a:tab algn="l" pos="0"/>
                        </a:tabLst>
                      </a:pPr>
                      <a:r>
                        <a:rPr b="0" lang="de-DE" sz="1600" spc="-1" strike="noStrike">
                          <a:solidFill>
                            <a:srgbClr val="404040"/>
                          </a:solidFill>
                          <a:latin typeface="Arial"/>
                        </a:rPr>
                        <a:t>Klasse 9</a:t>
                      </a:r>
                      <a:endParaRPr b="0" lang="de-DE" sz="1600" spc="-1" strike="noStrike">
                        <a:latin typeface="Arial"/>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Hauptschulabschluss</a:t>
                      </a:r>
                      <a:endParaRPr b="0" lang="de-DE" sz="1600" spc="-1" strike="noStrike">
                        <a:latin typeface="Arial"/>
                      </a:endParaRPr>
                    </a:p>
                  </a:txBody>
                  <a:tcPr marL="91440" marR="91440">
                    <a:noFill/>
                  </a:tcPr>
                </a:tc>
              </a:tr>
              <a:tr h="370800">
                <a:tc>
                  <a:txBody>
                    <a:bodyPr>
                      <a:noAutofit/>
                    </a:bodyPr>
                    <a:p>
                      <a:pPr>
                        <a:lnSpc>
                          <a:spcPct val="100000"/>
                        </a:lnSpc>
                        <a:tabLst>
                          <a:tab algn="l" pos="0"/>
                        </a:tabLst>
                      </a:pPr>
                      <a:r>
                        <a:rPr b="0" lang="de-DE" sz="1600" spc="-1" strike="noStrike">
                          <a:solidFill>
                            <a:srgbClr val="404040"/>
                          </a:solidFill>
                          <a:latin typeface="Arial"/>
                        </a:rPr>
                        <a:t>Klasse 10</a:t>
                      </a:r>
                      <a:endParaRPr b="0" lang="de-DE" sz="1600" spc="-1" strike="noStrike">
                        <a:latin typeface="Arial"/>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Realschulabschluss (Mittlerer Bildungsabschluss)</a:t>
                      </a:r>
                      <a:endParaRPr b="0" lang="de-DE" sz="1600" spc="-1" strike="noStrike">
                        <a:latin typeface="Arial"/>
                      </a:endParaRPr>
                    </a:p>
                  </a:txBody>
                  <a:tcPr marL="91440" marR="91440">
                    <a:noFill/>
                  </a:tcPr>
                </a:tc>
              </a:tr>
            </a:tbl>
          </a:graphicData>
        </a:graphic>
      </p:graphicFrame>
      <p:sp>
        <p:nvSpPr>
          <p:cNvPr id="217" name="Freeform 51"/>
          <p:cNvSpPr/>
          <p:nvPr/>
        </p:nvSpPr>
        <p:spPr>
          <a:xfrm>
            <a:off x="474480" y="1987560"/>
            <a:ext cx="2223720" cy="266400"/>
          </a:xfrm>
          <a:custGeom>
            <a:avLst/>
            <a:gdLst/>
            <a:ahLst/>
            <a:rect l="l" t="t"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ln>
        </p:spPr>
        <p:style>
          <a:lnRef idx="0"/>
          <a:fillRef idx="0"/>
          <a:effectRef idx="0"/>
          <a:fontRef idx="minor"/>
        </p:style>
      </p:sp>
      <p:sp>
        <p:nvSpPr>
          <p:cNvPr id="218" name="Rectangle 61"/>
          <p:cNvSpPr/>
          <p:nvPr/>
        </p:nvSpPr>
        <p:spPr>
          <a:xfrm>
            <a:off x="552960" y="2028960"/>
            <a:ext cx="785880" cy="213480"/>
          </a:xfrm>
          <a:prstGeom prst="rect">
            <a:avLst/>
          </a:prstGeom>
          <a:noFill/>
          <a:ln w="9525">
            <a:noFill/>
          </a:ln>
        </p:spPr>
        <p:style>
          <a:lnRef idx="0"/>
          <a:fillRef idx="0"/>
          <a:effectRef idx="0"/>
          <a:fontRef idx="minor"/>
        </p:style>
        <p:txBody>
          <a:bodyPr wrap="none" lIns="0" rIns="0" tIns="0" bIns="0">
            <a:spAutoFit/>
          </a:bodyPr>
          <a:p>
            <a:pPr>
              <a:lnSpc>
                <a:spcPct val="100000"/>
              </a:lnSpc>
              <a:tabLst>
                <a:tab algn="l" pos="0"/>
              </a:tabLst>
            </a:pPr>
            <a:r>
              <a:rPr b="0" lang="de-DE" sz="1400" spc="-1" strike="noStrike">
                <a:solidFill>
                  <a:srgbClr val="404040"/>
                </a:solidFill>
                <a:latin typeface="Arial"/>
              </a:rPr>
              <a:t>Klasse 10</a:t>
            </a:r>
            <a:endParaRPr b="0" lang="de-DE" sz="1400" spc="-1" strike="noStrike">
              <a:latin typeface="Arial"/>
            </a:endParaRPr>
          </a:p>
        </p:txBody>
      </p:sp>
      <p:sp>
        <p:nvSpPr>
          <p:cNvPr id="219" name="Rectangle 62"/>
          <p:cNvSpPr/>
          <p:nvPr/>
        </p:nvSpPr>
        <p:spPr>
          <a:xfrm>
            <a:off x="554040" y="2392200"/>
            <a:ext cx="686880" cy="213480"/>
          </a:xfrm>
          <a:prstGeom prst="rect">
            <a:avLst/>
          </a:prstGeom>
          <a:noFill/>
          <a:ln w="0">
            <a:noFill/>
          </a:ln>
        </p:spPr>
        <p:style>
          <a:lnRef idx="0"/>
          <a:fillRef idx="0"/>
          <a:effectRef idx="0"/>
          <a:fontRef idx="minor"/>
        </p:style>
        <p:txBody>
          <a:bodyPr wrap="none" lIns="0" rIns="0" tIns="0" bIns="0">
            <a:spAutoFit/>
          </a:bodyPr>
          <a:p>
            <a:pPr>
              <a:lnSpc>
                <a:spcPct val="100000"/>
              </a:lnSpc>
              <a:tabLst>
                <a:tab algn="l" pos="0"/>
              </a:tabLst>
            </a:pPr>
            <a:r>
              <a:rPr b="0" lang="de-DE" sz="1400" spc="-1" strike="noStrike">
                <a:solidFill>
                  <a:srgbClr val="404040"/>
                </a:solidFill>
                <a:latin typeface="Arial"/>
              </a:rPr>
              <a:t>Klasse 9</a:t>
            </a:r>
            <a:endParaRPr b="0" lang="de-DE" sz="1400" spc="-1" strike="noStrike">
              <a:latin typeface="Arial"/>
            </a:endParaRPr>
          </a:p>
        </p:txBody>
      </p:sp>
      <p:sp>
        <p:nvSpPr>
          <p:cNvPr id="220" name="Freeform 63"/>
          <p:cNvSpPr/>
          <p:nvPr/>
        </p:nvSpPr>
        <p:spPr>
          <a:xfrm>
            <a:off x="1803240" y="1987560"/>
            <a:ext cx="894960" cy="266400"/>
          </a:xfrm>
          <a:custGeom>
            <a:avLst/>
            <a:gdLst/>
            <a:ahLst/>
            <a:rect l="l" t="t"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ln>
        </p:spPr>
        <p:style>
          <a:lnRef idx="0"/>
          <a:fillRef idx="0"/>
          <a:effectRef idx="0"/>
          <a:fontRef idx="minor"/>
        </p:style>
        <p:txBody>
          <a:bodyPr anchor="ctr">
            <a:noAutofit/>
          </a:bodyPr>
          <a:p>
            <a:pPr algn="ctr">
              <a:lnSpc>
                <a:spcPct val="100000"/>
              </a:lnSpc>
            </a:pPr>
            <a:r>
              <a:rPr b="0" lang="de-DE" sz="1400" spc="-1" strike="noStrike">
                <a:solidFill>
                  <a:srgbClr val="ffffff"/>
                </a:solidFill>
                <a:latin typeface="Arial"/>
              </a:rPr>
              <a:t>M</a:t>
            </a:r>
            <a:endParaRPr b="0" lang="de-DE" sz="1400" spc="-1" strike="noStrike">
              <a:latin typeface="Arial"/>
            </a:endParaRPr>
          </a:p>
        </p:txBody>
      </p:sp>
      <p:sp>
        <p:nvSpPr>
          <p:cNvPr id="221" name="Rectangle 65"/>
          <p:cNvSpPr/>
          <p:nvPr/>
        </p:nvSpPr>
        <p:spPr>
          <a:xfrm>
            <a:off x="555480" y="2752560"/>
            <a:ext cx="686880" cy="213480"/>
          </a:xfrm>
          <a:prstGeom prst="rect">
            <a:avLst/>
          </a:prstGeom>
          <a:noFill/>
          <a:ln w="9525">
            <a:noFill/>
          </a:ln>
        </p:spPr>
        <p:style>
          <a:lnRef idx="0"/>
          <a:fillRef idx="0"/>
          <a:effectRef idx="0"/>
          <a:fontRef idx="minor"/>
        </p:style>
        <p:txBody>
          <a:bodyPr wrap="none" lIns="0" rIns="0" tIns="0" bIns="0">
            <a:spAutoFit/>
          </a:bodyPr>
          <a:p>
            <a:pPr>
              <a:lnSpc>
                <a:spcPct val="100000"/>
              </a:lnSpc>
              <a:tabLst>
                <a:tab algn="l" pos="0"/>
              </a:tabLst>
            </a:pPr>
            <a:r>
              <a:rPr b="0" lang="de-DE" sz="1400" spc="-1" strike="noStrike">
                <a:solidFill>
                  <a:srgbClr val="404040"/>
                </a:solidFill>
                <a:latin typeface="Arial"/>
              </a:rPr>
              <a:t>Klasse 8</a:t>
            </a:r>
            <a:endParaRPr b="0" lang="de-DE" sz="1400" spc="-1" strike="noStrike">
              <a:latin typeface="Arial"/>
            </a:endParaRPr>
          </a:p>
        </p:txBody>
      </p:sp>
      <p:sp>
        <p:nvSpPr>
          <p:cNvPr id="222" name="Rectangle 67"/>
          <p:cNvSpPr/>
          <p:nvPr/>
        </p:nvSpPr>
        <p:spPr>
          <a:xfrm>
            <a:off x="555480" y="3114720"/>
            <a:ext cx="686880" cy="213480"/>
          </a:xfrm>
          <a:prstGeom prst="rect">
            <a:avLst/>
          </a:prstGeom>
          <a:noFill/>
          <a:ln w="0">
            <a:noFill/>
          </a:ln>
        </p:spPr>
        <p:style>
          <a:lnRef idx="0"/>
          <a:fillRef idx="0"/>
          <a:effectRef idx="0"/>
          <a:fontRef idx="minor"/>
        </p:style>
        <p:txBody>
          <a:bodyPr wrap="none" lIns="0" rIns="0" tIns="0" bIns="0">
            <a:spAutoFit/>
          </a:bodyPr>
          <a:p>
            <a:pPr>
              <a:lnSpc>
                <a:spcPct val="100000"/>
              </a:lnSpc>
              <a:tabLst>
                <a:tab algn="l" pos="0"/>
              </a:tabLst>
            </a:pPr>
            <a:r>
              <a:rPr b="0" lang="de-DE" sz="1400" spc="-1" strike="noStrike">
                <a:solidFill>
                  <a:srgbClr val="404040"/>
                </a:solidFill>
                <a:latin typeface="Arial"/>
              </a:rPr>
              <a:t>Klasse 7</a:t>
            </a:r>
            <a:endParaRPr b="0" lang="de-DE" sz="1400" spc="-1" strike="noStrike">
              <a:latin typeface="Arial"/>
            </a:endParaRPr>
          </a:p>
        </p:txBody>
      </p:sp>
      <p:sp>
        <p:nvSpPr>
          <p:cNvPr id="223" name="Rectangle 70"/>
          <p:cNvSpPr/>
          <p:nvPr/>
        </p:nvSpPr>
        <p:spPr>
          <a:xfrm>
            <a:off x="557640" y="3475080"/>
            <a:ext cx="1131840" cy="213480"/>
          </a:xfrm>
          <a:prstGeom prst="rect">
            <a:avLst/>
          </a:prstGeom>
          <a:noFill/>
          <a:ln w="9525">
            <a:noFill/>
          </a:ln>
        </p:spPr>
        <p:style>
          <a:lnRef idx="0"/>
          <a:fillRef idx="0"/>
          <a:effectRef idx="0"/>
          <a:fontRef idx="minor"/>
        </p:style>
        <p:txBody>
          <a:bodyPr wrap="none" lIns="0" rIns="0" tIns="0" bIns="0">
            <a:spAutoFit/>
          </a:bodyPr>
          <a:p>
            <a:pPr>
              <a:lnSpc>
                <a:spcPct val="100000"/>
              </a:lnSpc>
              <a:tabLst>
                <a:tab algn="l" pos="0"/>
              </a:tabLst>
            </a:pPr>
            <a:r>
              <a:rPr b="0" lang="de-DE" sz="1400" spc="-1" strike="noStrike">
                <a:solidFill>
                  <a:srgbClr val="404040"/>
                </a:solidFill>
                <a:latin typeface="Arial"/>
              </a:rPr>
              <a:t>Orientierungs-</a:t>
            </a:r>
            <a:endParaRPr b="0" lang="de-DE" sz="1400" spc="-1" strike="noStrike">
              <a:latin typeface="Arial"/>
            </a:endParaRPr>
          </a:p>
        </p:txBody>
      </p:sp>
      <p:sp>
        <p:nvSpPr>
          <p:cNvPr id="224" name="Rectangle 71"/>
          <p:cNvSpPr/>
          <p:nvPr/>
        </p:nvSpPr>
        <p:spPr>
          <a:xfrm>
            <a:off x="556920" y="3689280"/>
            <a:ext cx="686880" cy="213480"/>
          </a:xfrm>
          <a:prstGeom prst="rect">
            <a:avLst/>
          </a:prstGeom>
          <a:noFill/>
          <a:ln w="0">
            <a:noFill/>
          </a:ln>
        </p:spPr>
        <p:style>
          <a:lnRef idx="0"/>
          <a:fillRef idx="0"/>
          <a:effectRef idx="0"/>
          <a:fontRef idx="minor"/>
        </p:style>
        <p:txBody>
          <a:bodyPr wrap="none" lIns="0" rIns="0" tIns="0" bIns="0">
            <a:spAutoFit/>
          </a:bodyPr>
          <a:p>
            <a:pPr>
              <a:lnSpc>
                <a:spcPct val="100000"/>
              </a:lnSpc>
              <a:tabLst>
                <a:tab algn="l" pos="0"/>
              </a:tabLst>
            </a:pPr>
            <a:r>
              <a:rPr b="0" lang="de-DE" sz="1400" spc="-1" strike="noStrike">
                <a:solidFill>
                  <a:srgbClr val="404040"/>
                </a:solidFill>
                <a:latin typeface="Arial"/>
              </a:rPr>
              <a:t>stufe 5/6</a:t>
            </a:r>
            <a:endParaRPr b="0" lang="de-DE" sz="1400" spc="-1" strike="noStrike">
              <a:latin typeface="Arial"/>
            </a:endParaRPr>
          </a:p>
        </p:txBody>
      </p:sp>
      <p:sp>
        <p:nvSpPr>
          <p:cNvPr id="225" name="Freeform 72"/>
          <p:cNvSpPr/>
          <p:nvPr/>
        </p:nvSpPr>
        <p:spPr>
          <a:xfrm>
            <a:off x="1805040" y="3433680"/>
            <a:ext cx="1433160" cy="528120"/>
          </a:xfrm>
          <a:custGeom>
            <a:avLst/>
            <a:gdLst/>
            <a:ahLst/>
            <a:rect l="l" t="t"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ln>
        </p:spPr>
        <p:style>
          <a:lnRef idx="0"/>
          <a:fillRef idx="0"/>
          <a:effectRef idx="0"/>
          <a:fontRef idx="minor"/>
        </p:style>
        <p:txBody>
          <a:bodyPr anchor="ctr">
            <a:noAutofit/>
          </a:bodyPr>
          <a:p>
            <a:pPr algn="ctr">
              <a:lnSpc>
                <a:spcPct val="100000"/>
              </a:lnSpc>
            </a:pPr>
            <a:r>
              <a:rPr b="0" lang="de-DE" sz="1400" spc="-1" strike="noStrike">
                <a:solidFill>
                  <a:srgbClr val="ffffff"/>
                </a:solidFill>
                <a:latin typeface="Arial"/>
              </a:rPr>
              <a:t>M</a:t>
            </a:r>
            <a:endParaRPr b="0" lang="de-DE" sz="1400" spc="-1" strike="noStrike">
              <a:latin typeface="Arial"/>
            </a:endParaRPr>
          </a:p>
        </p:txBody>
      </p:sp>
      <p:sp>
        <p:nvSpPr>
          <p:cNvPr id="226" name="Freeform 74"/>
          <p:cNvSpPr/>
          <p:nvPr/>
        </p:nvSpPr>
        <p:spPr>
          <a:xfrm>
            <a:off x="2978280" y="1865160"/>
            <a:ext cx="1680120" cy="266400"/>
          </a:xfrm>
          <a:custGeom>
            <a:avLst/>
            <a:gdLst/>
            <a:ahLst/>
            <a:rect l="l" t="t"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ln>
        </p:spPr>
        <p:style>
          <a:lnRef idx="0"/>
          <a:fillRef idx="0"/>
          <a:effectRef idx="0"/>
          <a:fontRef idx="minor"/>
        </p:style>
        <p:txBody>
          <a:bodyPr anchor="ctr">
            <a:noAutofit/>
          </a:bodyPr>
          <a:p>
            <a:pPr>
              <a:lnSpc>
                <a:spcPct val="100000"/>
              </a:lnSpc>
            </a:pPr>
            <a:r>
              <a:rPr b="0" lang="de-DE" sz="1200" spc="-1" strike="noStrike">
                <a:solidFill>
                  <a:srgbClr val="ffffff"/>
                </a:solidFill>
                <a:latin typeface="Arial"/>
              </a:rPr>
              <a:t>Realschulabschluss</a:t>
            </a:r>
            <a:endParaRPr b="0" lang="de-DE" sz="1200" spc="-1" strike="noStrike">
              <a:latin typeface="Arial"/>
            </a:endParaRPr>
          </a:p>
        </p:txBody>
      </p:sp>
      <p:sp>
        <p:nvSpPr>
          <p:cNvPr id="227" name="Freeform 75"/>
          <p:cNvSpPr/>
          <p:nvPr/>
        </p:nvSpPr>
        <p:spPr>
          <a:xfrm>
            <a:off x="2754720" y="2347560"/>
            <a:ext cx="461520" cy="264600"/>
          </a:xfrm>
          <a:custGeom>
            <a:avLst/>
            <a:gdLst/>
            <a:ahLst/>
            <a:rect l="l" t="t"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rgbClr val="bf0000">
                <a:lumMod val="60000"/>
                <a:lumOff val="40000"/>
              </a:srgbClr>
            </a:solidFill>
          </a:ln>
        </p:spPr>
        <p:style>
          <a:lnRef idx="0"/>
          <a:fillRef idx="0"/>
          <a:effectRef idx="0"/>
          <a:fontRef idx="minor"/>
        </p:style>
        <p:txBody>
          <a:bodyPr anchor="ctr">
            <a:noAutofit/>
          </a:bodyPr>
          <a:p>
            <a:pPr algn="ctr">
              <a:lnSpc>
                <a:spcPct val="100000"/>
              </a:lnSpc>
            </a:pPr>
            <a:r>
              <a:rPr b="0" lang="de-DE" sz="1400" spc="-1" strike="noStrike">
                <a:solidFill>
                  <a:srgbClr val="ffffff"/>
                </a:solidFill>
                <a:latin typeface="Arial"/>
              </a:rPr>
              <a:t>G</a:t>
            </a:r>
            <a:endParaRPr b="0" lang="de-DE" sz="1400" spc="-1" strike="noStrike">
              <a:latin typeface="Arial"/>
            </a:endParaRPr>
          </a:p>
        </p:txBody>
      </p:sp>
      <p:sp>
        <p:nvSpPr>
          <p:cNvPr id="228" name="Freeform 85"/>
          <p:cNvSpPr/>
          <p:nvPr/>
        </p:nvSpPr>
        <p:spPr>
          <a:xfrm>
            <a:off x="3527280" y="2284560"/>
            <a:ext cx="1685160" cy="264600"/>
          </a:xfrm>
          <a:custGeom>
            <a:avLst/>
            <a:gdLst/>
            <a:ahLst/>
            <a:rect l="l" t="t"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ln>
        </p:spPr>
        <p:style>
          <a:lnRef idx="0"/>
          <a:fillRef idx="0"/>
          <a:effectRef idx="0"/>
          <a:fontRef idx="minor"/>
        </p:style>
        <p:txBody>
          <a:bodyPr>
            <a:noAutofit/>
          </a:bodyPr>
          <a:p>
            <a:pPr>
              <a:lnSpc>
                <a:spcPct val="100000"/>
              </a:lnSpc>
            </a:pPr>
            <a:r>
              <a:rPr b="0" lang="de-DE" sz="1200" spc="-1" strike="noStrike">
                <a:solidFill>
                  <a:srgbClr val="ffffff"/>
                </a:solidFill>
                <a:latin typeface="Arial"/>
              </a:rPr>
              <a:t>Hauptschulabschluss</a:t>
            </a:r>
            <a:endParaRPr b="0" lang="de-DE" sz="1200" spc="-1" strike="noStrike">
              <a:latin typeface="Arial"/>
            </a:endParaRPr>
          </a:p>
        </p:txBody>
      </p:sp>
      <p:sp>
        <p:nvSpPr>
          <p:cNvPr id="229" name="Freeform 91"/>
          <p:cNvSpPr/>
          <p:nvPr/>
        </p:nvSpPr>
        <p:spPr>
          <a:xfrm>
            <a:off x="2792160" y="1714320"/>
            <a:ext cx="156960" cy="491760"/>
          </a:xfrm>
          <a:custGeom>
            <a:avLst/>
            <a:gdLst/>
            <a:ahLst/>
            <a:rect l="l" t="t"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ln>
        </p:spPr>
        <p:style>
          <a:lnRef idx="0"/>
          <a:fillRef idx="0"/>
          <a:effectRef idx="0"/>
          <a:fontRef idx="minor"/>
        </p:style>
      </p:sp>
      <p:sp>
        <p:nvSpPr>
          <p:cNvPr id="230" name="Freeform 93"/>
          <p:cNvSpPr/>
          <p:nvPr/>
        </p:nvSpPr>
        <p:spPr>
          <a:xfrm>
            <a:off x="3324600" y="2255760"/>
            <a:ext cx="156960" cy="493200"/>
          </a:xfrm>
          <a:custGeom>
            <a:avLst/>
            <a:gdLst/>
            <a:ahLst/>
            <a:rect l="l" t="t"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ln>
        </p:spPr>
        <p:style>
          <a:lnRef idx="0"/>
          <a:fillRef idx="0"/>
          <a:effectRef idx="0"/>
          <a:fontRef idx="minor"/>
        </p:style>
      </p:sp>
      <p:sp>
        <p:nvSpPr>
          <p:cNvPr id="231" name="Freeform 63"/>
          <p:cNvSpPr/>
          <p:nvPr/>
        </p:nvSpPr>
        <p:spPr>
          <a:xfrm>
            <a:off x="1805400" y="2349360"/>
            <a:ext cx="894960" cy="266400"/>
          </a:xfrm>
          <a:custGeom>
            <a:avLst/>
            <a:gdLst/>
            <a:ahLst/>
            <a:rect l="l" t="t"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ln>
        </p:spPr>
        <p:style>
          <a:lnRef idx="0"/>
          <a:fillRef idx="0"/>
          <a:effectRef idx="0"/>
          <a:fontRef idx="minor"/>
        </p:style>
        <p:txBody>
          <a:bodyPr anchor="ctr">
            <a:noAutofit/>
          </a:bodyPr>
          <a:p>
            <a:pPr algn="ctr">
              <a:lnSpc>
                <a:spcPct val="100000"/>
              </a:lnSpc>
            </a:pPr>
            <a:r>
              <a:rPr b="0" lang="de-DE" sz="1400" spc="-1" strike="noStrike">
                <a:solidFill>
                  <a:srgbClr val="ffffff"/>
                </a:solidFill>
                <a:latin typeface="Arial"/>
              </a:rPr>
              <a:t>M</a:t>
            </a:r>
            <a:endParaRPr b="0" lang="de-DE" sz="1400" spc="-1" strike="noStrike">
              <a:latin typeface="Arial"/>
            </a:endParaRPr>
          </a:p>
        </p:txBody>
      </p:sp>
      <p:sp>
        <p:nvSpPr>
          <p:cNvPr id="232" name="Freeform 63"/>
          <p:cNvSpPr/>
          <p:nvPr/>
        </p:nvSpPr>
        <p:spPr>
          <a:xfrm>
            <a:off x="1809000" y="2711520"/>
            <a:ext cx="894960" cy="266400"/>
          </a:xfrm>
          <a:custGeom>
            <a:avLst/>
            <a:gdLst/>
            <a:ahLst/>
            <a:rect l="l" t="t"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ln>
        </p:spPr>
        <p:style>
          <a:lnRef idx="0"/>
          <a:fillRef idx="0"/>
          <a:effectRef idx="0"/>
          <a:fontRef idx="minor"/>
        </p:style>
        <p:txBody>
          <a:bodyPr anchor="ctr">
            <a:noAutofit/>
          </a:bodyPr>
          <a:p>
            <a:pPr algn="ctr">
              <a:lnSpc>
                <a:spcPct val="100000"/>
              </a:lnSpc>
            </a:pPr>
            <a:r>
              <a:rPr b="0" lang="de-DE" sz="1400" spc="-1" strike="noStrike">
                <a:solidFill>
                  <a:srgbClr val="ffffff"/>
                </a:solidFill>
                <a:latin typeface="Arial"/>
              </a:rPr>
              <a:t>M</a:t>
            </a:r>
            <a:endParaRPr b="0" lang="de-DE" sz="1400" spc="-1" strike="noStrike">
              <a:latin typeface="Arial"/>
            </a:endParaRPr>
          </a:p>
        </p:txBody>
      </p:sp>
      <p:sp>
        <p:nvSpPr>
          <p:cNvPr id="233" name="Freeform 63"/>
          <p:cNvSpPr/>
          <p:nvPr/>
        </p:nvSpPr>
        <p:spPr>
          <a:xfrm>
            <a:off x="1809000" y="3071520"/>
            <a:ext cx="894960" cy="266400"/>
          </a:xfrm>
          <a:custGeom>
            <a:avLst/>
            <a:gdLst/>
            <a:ahLst/>
            <a:rect l="l" t="t"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ln>
        </p:spPr>
        <p:style>
          <a:lnRef idx="0"/>
          <a:fillRef idx="0"/>
          <a:effectRef idx="0"/>
          <a:fontRef idx="minor"/>
        </p:style>
        <p:txBody>
          <a:bodyPr anchor="ctr">
            <a:noAutofit/>
          </a:bodyPr>
          <a:p>
            <a:pPr algn="ctr">
              <a:lnSpc>
                <a:spcPct val="100000"/>
              </a:lnSpc>
            </a:pPr>
            <a:r>
              <a:rPr b="0" lang="de-DE" sz="1400" spc="-1" strike="noStrike">
                <a:solidFill>
                  <a:srgbClr val="ffffff"/>
                </a:solidFill>
                <a:latin typeface="Arial"/>
              </a:rPr>
              <a:t>M</a:t>
            </a:r>
            <a:endParaRPr b="0" lang="de-DE" sz="1400" spc="-1" strike="noStrike">
              <a:latin typeface="Arial"/>
            </a:endParaRPr>
          </a:p>
        </p:txBody>
      </p:sp>
      <p:sp>
        <p:nvSpPr>
          <p:cNvPr id="234" name="Freeform 75"/>
          <p:cNvSpPr/>
          <p:nvPr/>
        </p:nvSpPr>
        <p:spPr>
          <a:xfrm>
            <a:off x="2770200" y="2705040"/>
            <a:ext cx="461520" cy="264600"/>
          </a:xfrm>
          <a:custGeom>
            <a:avLst/>
            <a:gdLst/>
            <a:ahLst/>
            <a:rect l="l" t="t"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ln>
        </p:spPr>
        <p:style>
          <a:lnRef idx="0"/>
          <a:fillRef idx="0"/>
          <a:effectRef idx="0"/>
          <a:fontRef idx="minor"/>
        </p:style>
        <p:txBody>
          <a:bodyPr anchor="ctr">
            <a:noAutofit/>
          </a:bodyPr>
          <a:p>
            <a:pPr algn="ctr">
              <a:lnSpc>
                <a:spcPct val="100000"/>
              </a:lnSpc>
            </a:pPr>
            <a:r>
              <a:rPr b="0" lang="de-DE" sz="1400" spc="-1" strike="noStrike">
                <a:solidFill>
                  <a:srgbClr val="ffffff"/>
                </a:solidFill>
                <a:latin typeface="Arial"/>
              </a:rPr>
              <a:t>G</a:t>
            </a:r>
            <a:endParaRPr b="0" lang="de-DE" sz="1400" spc="-1" strike="noStrike">
              <a:latin typeface="Arial"/>
            </a:endParaRPr>
          </a:p>
        </p:txBody>
      </p:sp>
      <p:sp>
        <p:nvSpPr>
          <p:cNvPr id="235" name="Freeform 75"/>
          <p:cNvSpPr/>
          <p:nvPr/>
        </p:nvSpPr>
        <p:spPr>
          <a:xfrm>
            <a:off x="2775960" y="3065400"/>
            <a:ext cx="461520" cy="264600"/>
          </a:xfrm>
          <a:custGeom>
            <a:avLst/>
            <a:gdLst/>
            <a:ahLst/>
            <a:rect l="l" t="t"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ln>
        </p:spPr>
        <p:style>
          <a:lnRef idx="0"/>
          <a:fillRef idx="0"/>
          <a:effectRef idx="0"/>
          <a:fontRef idx="minor"/>
        </p:style>
        <p:txBody>
          <a:bodyPr anchor="ctr">
            <a:noAutofit/>
          </a:bodyPr>
          <a:p>
            <a:pPr algn="ctr">
              <a:lnSpc>
                <a:spcPct val="100000"/>
              </a:lnSpc>
            </a:pPr>
            <a:r>
              <a:rPr b="0" lang="de-DE" sz="1400" spc="-1" strike="noStrike">
                <a:solidFill>
                  <a:srgbClr val="ffffff"/>
                </a:solidFill>
                <a:latin typeface="Arial"/>
              </a:rPr>
              <a:t>G</a:t>
            </a:r>
            <a:endParaRPr b="0" lang="de-DE" sz="1400" spc="-1" strike="noStrike">
              <a:latin typeface="Arial"/>
            </a:endParaRPr>
          </a:p>
        </p:txBody>
      </p:sp>
      <p:grpSp>
        <p:nvGrpSpPr>
          <p:cNvPr id="236" name="Gruppieren 6"/>
          <p:cNvGrpSpPr/>
          <p:nvPr/>
        </p:nvGrpSpPr>
        <p:grpSpPr>
          <a:xfrm>
            <a:off x="5794560" y="1842840"/>
            <a:ext cx="131760" cy="1286640"/>
            <a:chOff x="5794560" y="1842840"/>
            <a:chExt cx="131760" cy="1286640"/>
          </a:xfrm>
        </p:grpSpPr>
        <p:sp>
          <p:nvSpPr>
            <p:cNvPr id="237" name="Richtungspfeil 20"/>
            <p:cNvSpPr/>
            <p:nvPr/>
          </p:nvSpPr>
          <p:spPr>
            <a:xfrm>
              <a:off x="5794560" y="1842840"/>
              <a:ext cx="122400" cy="380160"/>
            </a:xfrm>
            <a:prstGeom prst="homePlate">
              <a:avLst>
                <a:gd name="adj" fmla="val 99383"/>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38" name="Richtungspfeil 47"/>
            <p:cNvSpPr/>
            <p:nvPr/>
          </p:nvSpPr>
          <p:spPr>
            <a:xfrm>
              <a:off x="5871240" y="2206440"/>
              <a:ext cx="55080" cy="199080"/>
            </a:xfrm>
            <a:prstGeom prst="homePlate">
              <a:avLst>
                <a:gd name="adj" fmla="val 99383"/>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39" name="Richtungspfeil 48"/>
            <p:cNvSpPr/>
            <p:nvPr/>
          </p:nvSpPr>
          <p:spPr>
            <a:xfrm>
              <a:off x="5863680" y="2930400"/>
              <a:ext cx="55080" cy="199080"/>
            </a:xfrm>
            <a:prstGeom prst="homePlate">
              <a:avLst>
                <a:gd name="adj" fmla="val 99383"/>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grpSp>
      <p:sp>
        <p:nvSpPr>
          <p:cNvPr id="240" name="AutoShape 3"/>
          <p:cNvSpPr/>
          <p:nvPr/>
        </p:nvSpPr>
        <p:spPr>
          <a:xfrm>
            <a:off x="477720" y="4027320"/>
            <a:ext cx="1773000" cy="509400"/>
          </a:xfrm>
          <a:prstGeom prst="rect">
            <a:avLst/>
          </a:prstGeom>
          <a:noFill/>
          <a:ln w="0">
            <a:noFill/>
          </a:ln>
        </p:spPr>
        <p:style>
          <a:lnRef idx="0"/>
          <a:fillRef idx="0"/>
          <a:effectRef idx="0"/>
          <a:fontRef idx="minor"/>
        </p:style>
      </p:sp>
      <p:sp>
        <p:nvSpPr>
          <p:cNvPr id="241" name="Freeform 5"/>
          <p:cNvSpPr/>
          <p:nvPr/>
        </p:nvSpPr>
        <p:spPr>
          <a:xfrm>
            <a:off x="460800" y="4070520"/>
            <a:ext cx="1963080" cy="199800"/>
          </a:xfrm>
          <a:custGeom>
            <a:avLst/>
            <a:gdLst/>
            <a:ahLst/>
            <a:rect l="l" t="t"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ln>
        </p:spPr>
        <p:style>
          <a:lnRef idx="0"/>
          <a:fillRef idx="0"/>
          <a:effectRef idx="0"/>
          <a:fontRef idx="minor"/>
        </p:style>
        <p:txBody>
          <a:bodyPr anchor="ctr">
            <a:noAutofit/>
          </a:bodyPr>
          <a:p>
            <a:pPr>
              <a:lnSpc>
                <a:spcPct val="100000"/>
              </a:lnSpc>
            </a:pPr>
            <a:r>
              <a:rPr b="0" lang="de-DE" sz="1100" spc="-1" strike="noStrike">
                <a:solidFill>
                  <a:srgbClr val="fefefe"/>
                </a:solidFill>
                <a:latin typeface="Arial"/>
              </a:rPr>
              <a:t>M (mittleres Niveau)</a:t>
            </a:r>
            <a:endParaRPr b="0" lang="de-DE" sz="1100" spc="-1" strike="noStrike">
              <a:latin typeface="Arial"/>
            </a:endParaRPr>
          </a:p>
        </p:txBody>
      </p:sp>
      <p:sp>
        <p:nvSpPr>
          <p:cNvPr id="242" name="Freeform 7"/>
          <p:cNvSpPr/>
          <p:nvPr/>
        </p:nvSpPr>
        <p:spPr>
          <a:xfrm>
            <a:off x="474480" y="4343040"/>
            <a:ext cx="1940760" cy="199800"/>
          </a:xfrm>
          <a:custGeom>
            <a:avLst/>
            <a:gdLst/>
            <a:ahLst/>
            <a:rect l="l" t="t"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ln>
        </p:spPr>
        <p:style>
          <a:lnRef idx="0"/>
          <a:fillRef idx="0"/>
          <a:effectRef idx="0"/>
          <a:fontRef idx="minor"/>
        </p:style>
        <p:txBody>
          <a:bodyPr anchor="ctr">
            <a:noAutofit/>
          </a:bodyPr>
          <a:p>
            <a:pPr>
              <a:lnSpc>
                <a:spcPct val="100000"/>
              </a:lnSpc>
            </a:pPr>
            <a:r>
              <a:rPr b="0" lang="de-DE" sz="1100" spc="-1" strike="noStrike">
                <a:solidFill>
                  <a:srgbClr val="fefefe"/>
                </a:solidFill>
                <a:latin typeface="Arial"/>
              </a:rPr>
              <a:t>G (grundlegendes Niveau)</a:t>
            </a:r>
            <a:endParaRPr b="0" lang="de-DE" sz="1100" spc="-1" strike="noStrike">
              <a:latin typeface="Arial"/>
            </a:endParaRPr>
          </a:p>
        </p:txBody>
      </p:sp>
      <p:sp>
        <p:nvSpPr>
          <p:cNvPr id="243" name="Abgerundetes Rechteck 46"/>
          <p:cNvSpPr/>
          <p:nvPr/>
        </p:nvSpPr>
        <p:spPr>
          <a:xfrm>
            <a:off x="5864760" y="3984840"/>
            <a:ext cx="3391200" cy="151164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oAutofit/>
          </a:bodyPr>
          <a:p>
            <a:pPr>
              <a:lnSpc>
                <a:spcPct val="100000"/>
              </a:lnSpc>
            </a:pPr>
            <a:r>
              <a:rPr b="0" lang="de-DE" sz="1600" spc="-1" strike="noStrike">
                <a:solidFill>
                  <a:srgbClr val="404040"/>
                </a:solidFill>
                <a:latin typeface="Arial"/>
              </a:rPr>
              <a:t>Wahlfach Informatik ab Klasse 8 </a:t>
            </a:r>
            <a:endParaRPr b="0" lang="de-DE" sz="1600" spc="-1" strike="noStrike">
              <a:latin typeface="Arial"/>
            </a:endParaRPr>
          </a:p>
        </p:txBody>
      </p:sp>
      <p:sp>
        <p:nvSpPr>
          <p:cNvPr id="244" name="Richtungspfeil 49"/>
          <p:cNvSpPr/>
          <p:nvPr/>
        </p:nvSpPr>
        <p:spPr>
          <a:xfrm>
            <a:off x="5796720" y="3969360"/>
            <a:ext cx="9540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45" name="Abgerundetes Rechteck 50"/>
          <p:cNvSpPr/>
          <p:nvPr/>
        </p:nvSpPr>
        <p:spPr>
          <a:xfrm>
            <a:off x="5866200" y="1842840"/>
            <a:ext cx="3216240" cy="207036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Wahlpflichtfächer </a:t>
            </a:r>
            <a:endParaRPr b="0" lang="de-DE" sz="1600" spc="-1" strike="noStrike">
              <a:latin typeface="Arial"/>
            </a:endParaRPr>
          </a:p>
          <a:p>
            <a:pPr>
              <a:lnSpc>
                <a:spcPct val="100000"/>
              </a:lnSpc>
            </a:pPr>
            <a:endParaRPr b="0" lang="de-DE" sz="1600" spc="-1" strike="noStrike">
              <a:latin typeface="Arial"/>
            </a:endParaRPr>
          </a:p>
          <a:p>
            <a:pPr>
              <a:lnSpc>
                <a:spcPct val="100000"/>
              </a:lnSpc>
            </a:pPr>
            <a:r>
              <a:rPr b="0" lang="de-DE" sz="1600" spc="-1" strike="noStrike">
                <a:solidFill>
                  <a:srgbClr val="404040"/>
                </a:solidFill>
                <a:latin typeface="Arial"/>
              </a:rPr>
              <a:t>ab Klasse 6</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zweite Fremdsprache </a:t>
            </a:r>
            <a:br/>
            <a:r>
              <a:rPr b="0" lang="de-DE" sz="1600" spc="-1" strike="noStrike">
                <a:solidFill>
                  <a:srgbClr val="404040"/>
                </a:solidFill>
                <a:latin typeface="Arial"/>
              </a:rPr>
              <a:t>(i. d. R. Französisch)</a:t>
            </a:r>
            <a:endParaRPr b="0" lang="de-DE" sz="1600" spc="-1" strike="noStrike">
              <a:latin typeface="Arial"/>
            </a:endParaRPr>
          </a:p>
          <a:p>
            <a:pPr>
              <a:lnSpc>
                <a:spcPct val="100000"/>
              </a:lnSpc>
            </a:pPr>
            <a:r>
              <a:rPr b="0" lang="de-DE" sz="1600" spc="-1" strike="noStrike">
                <a:solidFill>
                  <a:srgbClr val="404040"/>
                </a:solidFill>
                <a:latin typeface="Arial"/>
              </a:rPr>
              <a:t>ab Klasse 7</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Technik</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Alltagskultur, Ernährung, </a:t>
            </a:r>
            <a:br/>
            <a:r>
              <a:rPr b="0" lang="de-DE" sz="1600" spc="-1" strike="noStrike">
                <a:solidFill>
                  <a:srgbClr val="404040"/>
                </a:solidFill>
                <a:latin typeface="Arial"/>
              </a:rPr>
              <a:t>Soziales (AES)</a:t>
            </a:r>
            <a:endParaRPr b="0" lang="de-DE" sz="1600" spc="-1" strike="noStrike">
              <a:latin typeface="Arial"/>
            </a:endParaRPr>
          </a:p>
        </p:txBody>
      </p:sp>
      <p:sp>
        <p:nvSpPr>
          <p:cNvPr id="246"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Die Realschule</a:t>
            </a:r>
            <a:endParaRPr b="0" lang="de-DE" sz="3000" spc="-1" strike="noStrike">
              <a:latin typeface="Arial"/>
            </a:endParaRPr>
          </a:p>
        </p:txBody>
      </p:sp>
      <p:sp>
        <p:nvSpPr>
          <p:cNvPr id="247" name="Rechteck 43"/>
          <p:cNvSpPr/>
          <p:nvPr/>
        </p:nvSpPr>
        <p:spPr>
          <a:xfrm>
            <a:off x="457200" y="1484640"/>
            <a:ext cx="837036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Abgerundetes Rechteck 19"/>
          <p:cNvSpPr/>
          <p:nvPr/>
        </p:nvSpPr>
        <p:spPr>
          <a:xfrm>
            <a:off x="1385640" y="2585160"/>
            <a:ext cx="5950080" cy="2555640"/>
          </a:xfrm>
          <a:prstGeom prst="roundRect">
            <a:avLst>
              <a:gd name="adj" fmla="val 0"/>
            </a:avLst>
          </a:prstGeom>
          <a:solidFill>
            <a:schemeClr val="accent3">
              <a:lumMod val="40000"/>
              <a:lumOff val="60000"/>
            </a:schemeClr>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49"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250"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12</a:t>
            </a:r>
            <a:endParaRPr b="0" lang="de-DE" sz="1000" spc="-1" strike="noStrike">
              <a:latin typeface="Times New Roman"/>
            </a:endParaRPr>
          </a:p>
        </p:txBody>
      </p:sp>
      <p:sp>
        <p:nvSpPr>
          <p:cNvPr id="251" name="Abgerundetes Rechteck 11"/>
          <p:cNvSpPr/>
          <p:nvPr/>
        </p:nvSpPr>
        <p:spPr>
          <a:xfrm>
            <a:off x="1711800" y="2701440"/>
            <a:ext cx="4987800" cy="719640"/>
          </a:xfrm>
          <a:prstGeom prst="roundRect">
            <a:avLst>
              <a:gd name="adj" fmla="val 0"/>
            </a:avLst>
          </a:prstGeom>
          <a:solidFill>
            <a:schemeClr val="accent5">
              <a:lumMod val="40000"/>
              <a:lumOff val="60000"/>
            </a:schemeClr>
          </a:solid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40000"/>
              </a:lnSpc>
            </a:pPr>
            <a:r>
              <a:rPr b="0" lang="de-DE" sz="1600" spc="-1" strike="noStrike">
                <a:solidFill>
                  <a:srgbClr val="404040"/>
                </a:solidFill>
                <a:latin typeface="Arial"/>
              </a:rPr>
              <a:t>Wahlpflichtfach ab Klasse 6</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zweite Fremdsprache </a:t>
            </a:r>
            <a:endParaRPr b="0" lang="de-DE" sz="1600" spc="-1" strike="noStrike">
              <a:latin typeface="Arial"/>
            </a:endParaRPr>
          </a:p>
        </p:txBody>
      </p:sp>
      <p:sp>
        <p:nvSpPr>
          <p:cNvPr id="252" name="Abgerundetes Rechteck 12"/>
          <p:cNvSpPr/>
          <p:nvPr/>
        </p:nvSpPr>
        <p:spPr>
          <a:xfrm>
            <a:off x="1711800" y="3496680"/>
            <a:ext cx="4987800" cy="1007640"/>
          </a:xfrm>
          <a:prstGeom prst="roundRect">
            <a:avLst>
              <a:gd name="adj" fmla="val 775"/>
            </a:avLst>
          </a:prstGeom>
          <a:solidFill>
            <a:schemeClr val="accent5">
              <a:lumMod val="40000"/>
              <a:lumOff val="60000"/>
            </a:schemeClr>
          </a:solidFill>
          <a:ln>
            <a:noFill/>
          </a:ln>
          <a:effectLst>
            <a:outerShdw algn="tl" blurRad="50760" dir="2700000" dist="37674"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nSpc>
                <a:spcPct val="120000"/>
              </a:lnSpc>
            </a:pPr>
            <a:r>
              <a:rPr b="0" lang="de-DE" sz="1600" spc="-1" strike="noStrike">
                <a:solidFill>
                  <a:srgbClr val="404040"/>
                </a:solidFill>
                <a:latin typeface="Arial"/>
              </a:rPr>
              <a:t>Wahlpflichtfächer ab Klasse 7</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Technik</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Alltagskultur, Ernährung, Soziales (AES</a:t>
            </a:r>
            <a:r>
              <a:rPr b="0" lang="de-DE" sz="1600" spc="-1" strike="noStrike">
                <a:solidFill>
                  <a:srgbClr val="404040"/>
                </a:solidFill>
                <a:latin typeface="Garamond"/>
              </a:rPr>
              <a:t>)</a:t>
            </a:r>
            <a:endParaRPr b="0" lang="de-DE" sz="1600" spc="-1" strike="noStrike">
              <a:latin typeface="Arial"/>
            </a:endParaRPr>
          </a:p>
        </p:txBody>
      </p:sp>
      <p:sp>
        <p:nvSpPr>
          <p:cNvPr id="253" name="Abgerundetes Rechteck 13"/>
          <p:cNvSpPr/>
          <p:nvPr/>
        </p:nvSpPr>
        <p:spPr>
          <a:xfrm>
            <a:off x="1711800" y="4581360"/>
            <a:ext cx="4987800" cy="448560"/>
          </a:xfrm>
          <a:prstGeom prst="roundRect">
            <a:avLst>
              <a:gd name="adj" fmla="val 775"/>
            </a:avLst>
          </a:prstGeom>
          <a:solidFill>
            <a:schemeClr val="accent5">
              <a:lumMod val="40000"/>
              <a:lumOff val="60000"/>
            </a:schemeClr>
          </a:solidFill>
          <a:ln>
            <a:noFill/>
          </a:ln>
          <a:effectLst>
            <a:outerShdw algn="tl" blurRad="50760" dir="2700000" dist="37674"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nSpc>
                <a:spcPct val="120000"/>
              </a:lnSpc>
            </a:pPr>
            <a:r>
              <a:rPr b="0" lang="de-DE" sz="1600" spc="-1" strike="noStrike">
                <a:solidFill>
                  <a:srgbClr val="404040"/>
                </a:solidFill>
                <a:latin typeface="Arial"/>
              </a:rPr>
              <a:t>Wahlfach Informatik ab Klasse 8</a:t>
            </a:r>
            <a:endParaRPr b="0" lang="de-DE" sz="1600" spc="-1" strike="noStrike">
              <a:latin typeface="Arial"/>
            </a:endParaRPr>
          </a:p>
        </p:txBody>
      </p:sp>
      <p:sp>
        <p:nvSpPr>
          <p:cNvPr id="254" name="Rechteck 1"/>
          <p:cNvSpPr/>
          <p:nvPr/>
        </p:nvSpPr>
        <p:spPr>
          <a:xfrm>
            <a:off x="433800" y="1783440"/>
            <a:ext cx="405828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1800" spc="-1" strike="noStrike">
                <a:solidFill>
                  <a:srgbClr val="000000"/>
                </a:solidFill>
                <a:latin typeface="Arial"/>
              </a:rPr>
              <a:t>Wahlpflichtfächer/Wahlfach Informatik </a:t>
            </a:r>
            <a:endParaRPr b="0" lang="de-DE" sz="1800" spc="-1" strike="noStrike">
              <a:latin typeface="Arial"/>
            </a:endParaRPr>
          </a:p>
        </p:txBody>
      </p:sp>
      <p:sp>
        <p:nvSpPr>
          <p:cNvPr id="255"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Die Realschule</a:t>
            </a:r>
            <a:endParaRPr b="0" lang="de-DE" sz="3000" spc="-1" strike="noStrike">
              <a:latin typeface="Arial"/>
            </a:endParaRPr>
          </a:p>
        </p:txBody>
      </p:sp>
      <p:sp>
        <p:nvSpPr>
          <p:cNvPr id="256" name="Rechteck 14"/>
          <p:cNvSpPr/>
          <p:nvPr/>
        </p:nvSpPr>
        <p:spPr>
          <a:xfrm>
            <a:off x="457200" y="1484640"/>
            <a:ext cx="837036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258"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13</a:t>
            </a:r>
            <a:endParaRPr b="0" lang="de-DE" sz="1000" spc="-1" strike="noStrike">
              <a:latin typeface="Times New Roman"/>
            </a:endParaRPr>
          </a:p>
        </p:txBody>
      </p:sp>
      <p:sp>
        <p:nvSpPr>
          <p:cNvPr id="259" name="Inhaltsplatzhalter 1"/>
          <p:cNvSpPr txBox="1"/>
          <p:nvPr/>
        </p:nvSpPr>
        <p:spPr>
          <a:xfrm>
            <a:off x="478080" y="1755360"/>
            <a:ext cx="8434800" cy="4176360"/>
          </a:xfrm>
          <a:prstGeom prst="rect">
            <a:avLst/>
          </a:prstGeom>
          <a:noFill/>
          <a:ln w="9360">
            <a:noFill/>
          </a:ln>
          <a:effectLst>
            <a:outerShdw dist="25560" dir="5400000" blurRad="51480">
              <a:srgbClr val="000000">
                <a:alpha val="40000"/>
              </a:srgbClr>
            </a:outerShdw>
          </a:effectLst>
        </p:spPr>
        <p:txBody>
          <a:bodyPr lIns="90000" rIns="90000" tIns="45000" bIns="45000">
            <a:noAutofit/>
          </a:bodyPr>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8-jähriger Bildungsgang zum Abitur </a:t>
            </a:r>
            <a:endParaRPr b="0" lang="de-DE" sz="1600" spc="-1" strike="noStrike">
              <a:solidFill>
                <a:srgbClr val="595959"/>
              </a:solidFill>
              <a:latin typeface="Arial"/>
            </a:endParaRPr>
          </a:p>
          <a:p>
            <a:pPr marL="109800">
              <a:lnSpc>
                <a:spcPct val="100000"/>
              </a:lnSpc>
              <a:spcBef>
                <a:spcPts val="300"/>
              </a:spcBef>
              <a:tabLst>
                <a:tab algn="l" pos="0"/>
              </a:tabLst>
            </a:pPr>
            <a:r>
              <a:rPr b="0" lang="de-DE" sz="1600" spc="-1" strike="noStrike">
                <a:solidFill>
                  <a:srgbClr val="404040"/>
                </a:solidFill>
                <a:latin typeface="Arial"/>
              </a:rPr>
              <a:t>     </a:t>
            </a: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tabLst>
                <a:tab algn="l" pos="0"/>
              </a:tabLst>
            </a:pPr>
            <a:r>
              <a:rPr b="0" lang="de-DE" sz="1600" spc="-1" strike="noStrike">
                <a:solidFill>
                  <a:srgbClr val="404040"/>
                </a:solidFill>
                <a:latin typeface="Arial"/>
              </a:rPr>
              <a:t>breite und vertiefte Allgemeinbildung </a:t>
            </a:r>
            <a:endParaRPr b="0" lang="de-DE" sz="1600" spc="-1" strike="noStrike">
              <a:solidFill>
                <a:srgbClr val="595959"/>
              </a:solidFill>
              <a:latin typeface="Arial"/>
            </a:endParaRPr>
          </a:p>
          <a:p>
            <a:pPr>
              <a:lnSpc>
                <a:spcPct val="100000"/>
              </a:lnSpc>
              <a:spcBef>
                <a:spcPts val="300"/>
              </a:spcBef>
              <a:tabLst>
                <a:tab algn="l" pos="0"/>
              </a:tabLst>
            </a:pP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tabLst>
                <a:tab algn="l" pos="0"/>
              </a:tabLst>
            </a:pPr>
            <a:r>
              <a:rPr b="0" lang="de-DE" sz="1600" spc="-1" strike="noStrike">
                <a:solidFill>
                  <a:srgbClr val="404040"/>
                </a:solidFill>
                <a:latin typeface="Arial"/>
              </a:rPr>
              <a:t>Förderung der Fähigkeiten</a:t>
            </a:r>
            <a:endParaRPr b="0" lang="de-DE" sz="1600" spc="-1" strike="noStrike">
              <a:solidFill>
                <a:srgbClr val="595959"/>
              </a:solidFill>
              <a:latin typeface="Arial"/>
            </a:endParaRPr>
          </a:p>
          <a:p>
            <a:pPr lvl="1" marL="658440" indent="-24660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theoretische Erkenntnisse nachzuvollziehen</a:t>
            </a:r>
            <a:endParaRPr b="0" lang="de-DE" sz="1600" spc="-1" strike="noStrike">
              <a:solidFill>
                <a:srgbClr val="595959"/>
              </a:solidFill>
              <a:latin typeface="Arial"/>
            </a:endParaRPr>
          </a:p>
          <a:p>
            <a:pPr lvl="1" marL="658440" indent="-24660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schwierige Sachverhalte geistig zu durchdringen</a:t>
            </a:r>
            <a:endParaRPr b="0" lang="de-DE" sz="1600" spc="-1" strike="noStrike">
              <a:solidFill>
                <a:srgbClr val="595959"/>
              </a:solidFill>
              <a:latin typeface="Arial"/>
            </a:endParaRPr>
          </a:p>
          <a:p>
            <a:pPr lvl="1" marL="658440" indent="-24660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vielschichtige Zusammenhänge zu durchschauen</a:t>
            </a:r>
            <a:endParaRPr b="0" lang="de-DE" sz="1600" spc="-1" strike="noStrike">
              <a:solidFill>
                <a:srgbClr val="595959"/>
              </a:solidFill>
              <a:latin typeface="Arial"/>
            </a:endParaRPr>
          </a:p>
          <a:p>
            <a:pPr>
              <a:lnSpc>
                <a:spcPct val="100000"/>
              </a:lnSpc>
              <a:spcBef>
                <a:spcPts val="300"/>
              </a:spcBef>
              <a:tabLst>
                <a:tab algn="l" pos="0"/>
              </a:tabLst>
            </a:pP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tabLst>
                <a:tab algn="l" pos="0"/>
              </a:tabLst>
            </a:pPr>
            <a:r>
              <a:rPr b="0" lang="de-DE" sz="1600" spc="-1" strike="noStrike">
                <a:solidFill>
                  <a:srgbClr val="404040"/>
                </a:solidFill>
                <a:latin typeface="Arial"/>
              </a:rPr>
              <a:t>Vermittlung historischer, künstlerischer und geistiger Traditionen unserer Kultur</a:t>
            </a:r>
            <a:endParaRPr b="0" lang="de-DE" sz="1600" spc="-1" strike="noStrike">
              <a:solidFill>
                <a:srgbClr val="595959"/>
              </a:solidFill>
              <a:latin typeface="Arial"/>
            </a:endParaRPr>
          </a:p>
          <a:p>
            <a:pPr>
              <a:lnSpc>
                <a:spcPct val="100000"/>
              </a:lnSpc>
              <a:spcBef>
                <a:spcPts val="300"/>
              </a:spcBef>
              <a:tabLst>
                <a:tab algn="l" pos="0"/>
              </a:tabLst>
            </a:pP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tabLst>
                <a:tab algn="l" pos="0"/>
              </a:tabLst>
            </a:pPr>
            <a:r>
              <a:rPr b="0" lang="de-DE" sz="1600" spc="-1" strike="noStrike">
                <a:solidFill>
                  <a:srgbClr val="404040"/>
                </a:solidFill>
                <a:latin typeface="Arial"/>
              </a:rPr>
              <a:t>Ausbildung in mehreren Sprachen, in Natur- und Geisteswissenschaften sowie im </a:t>
            </a:r>
            <a:br/>
            <a:r>
              <a:rPr b="0" lang="de-DE" sz="1600" spc="-1" strike="noStrike">
                <a:solidFill>
                  <a:srgbClr val="404040"/>
                </a:solidFill>
                <a:latin typeface="Arial"/>
              </a:rPr>
              <a:t>musisch-ästhetischen Bereich</a:t>
            </a:r>
            <a:endParaRPr b="0" lang="de-DE" sz="1600" spc="-1" strike="noStrike">
              <a:solidFill>
                <a:srgbClr val="595959"/>
              </a:solidFill>
              <a:latin typeface="Arial"/>
            </a:endParaRPr>
          </a:p>
          <a:p>
            <a:pPr>
              <a:lnSpc>
                <a:spcPct val="100000"/>
              </a:lnSpc>
              <a:spcBef>
                <a:spcPts val="300"/>
              </a:spcBef>
              <a:tabLst>
                <a:tab algn="l" pos="0"/>
              </a:tabLst>
            </a:pPr>
            <a:endParaRPr b="0" lang="de-DE" sz="1600" spc="-1" strike="noStrike">
              <a:solidFill>
                <a:srgbClr val="595959"/>
              </a:solidFill>
              <a:latin typeface="Arial"/>
            </a:endParaRPr>
          </a:p>
          <a:p>
            <a:pPr>
              <a:lnSpc>
                <a:spcPct val="100000"/>
              </a:lnSpc>
              <a:spcBef>
                <a:spcPts val="300"/>
              </a:spcBef>
              <a:tabLst>
                <a:tab algn="l" pos="0"/>
              </a:tabLst>
            </a:pPr>
            <a:endParaRPr b="0" lang="de-DE" sz="1600" spc="-1" strike="noStrike">
              <a:solidFill>
                <a:srgbClr val="595959"/>
              </a:solidFill>
              <a:latin typeface="Arial"/>
            </a:endParaRPr>
          </a:p>
          <a:p>
            <a:pPr>
              <a:lnSpc>
                <a:spcPct val="100000"/>
              </a:lnSpc>
              <a:spcBef>
                <a:spcPts val="300"/>
              </a:spcBef>
              <a:tabLst>
                <a:tab algn="l" pos="0"/>
              </a:tabLst>
            </a:pPr>
            <a:endParaRPr b="0" lang="de-DE" sz="1600" spc="-1" strike="noStrike">
              <a:solidFill>
                <a:srgbClr val="595959"/>
              </a:solidFill>
              <a:latin typeface="Arial"/>
            </a:endParaRPr>
          </a:p>
          <a:p>
            <a:pPr>
              <a:lnSpc>
                <a:spcPct val="100000"/>
              </a:lnSpc>
              <a:spcBef>
                <a:spcPts val="300"/>
              </a:spcBef>
              <a:tabLst>
                <a:tab algn="l" pos="0"/>
              </a:tabLst>
            </a:pPr>
            <a:endParaRPr b="0" lang="de-DE" sz="1600" spc="-1" strike="noStrike">
              <a:solidFill>
                <a:srgbClr val="595959"/>
              </a:solidFill>
              <a:latin typeface="Arial"/>
            </a:endParaRPr>
          </a:p>
        </p:txBody>
      </p:sp>
      <p:sp>
        <p:nvSpPr>
          <p:cNvPr id="260"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de-DE" sz="3000" spc="-1" strike="noStrike">
                <a:solidFill>
                  <a:srgbClr val="404040"/>
                </a:solidFill>
                <a:latin typeface="Arial"/>
              </a:rPr>
              <a:t>Das Gymnasium</a:t>
            </a:r>
            <a:endParaRPr b="0" lang="de-DE" sz="3000" spc="-1" strike="noStrike">
              <a:latin typeface="Arial"/>
            </a:endParaRPr>
          </a:p>
        </p:txBody>
      </p:sp>
      <p:pic>
        <p:nvPicPr>
          <p:cNvPr id="261" name="Bild 3" descr="Foto Folie 11.JPG"/>
          <p:cNvPicPr/>
          <p:nvPr/>
        </p:nvPicPr>
        <p:blipFill>
          <a:blip r:embed="rId1"/>
          <a:srcRect l="0" t="0" r="-540" b="0"/>
          <a:stretch/>
        </p:blipFill>
        <p:spPr>
          <a:xfrm>
            <a:off x="5789880" y="1484640"/>
            <a:ext cx="3077640" cy="2052000"/>
          </a:xfrm>
          <a:prstGeom prst="rect">
            <a:avLst/>
          </a:prstGeom>
          <a:ln w="0">
            <a:noFill/>
          </a:ln>
        </p:spPr>
      </p:pic>
      <p:sp>
        <p:nvSpPr>
          <p:cNvPr id="262" name="Rechteck 11"/>
          <p:cNvSpPr/>
          <p:nvPr/>
        </p:nvSpPr>
        <p:spPr>
          <a:xfrm>
            <a:off x="468360" y="1484640"/>
            <a:ext cx="838152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Rechteck 10"/>
          <p:cNvSpPr/>
          <p:nvPr/>
        </p:nvSpPr>
        <p:spPr>
          <a:xfrm>
            <a:off x="468360" y="4689360"/>
            <a:ext cx="8380080" cy="287640"/>
          </a:xfrm>
          <a:prstGeom prst="rect">
            <a:avLst/>
          </a:prstGeom>
          <a:solidFill>
            <a:schemeClr val="accent3">
              <a:lumMod val="60000"/>
              <a:lumOff val="4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64" name="Rechteck 12"/>
          <p:cNvSpPr/>
          <p:nvPr/>
        </p:nvSpPr>
        <p:spPr>
          <a:xfrm>
            <a:off x="468360" y="5049360"/>
            <a:ext cx="8380080" cy="287640"/>
          </a:xfrm>
          <a:prstGeom prst="rect">
            <a:avLst/>
          </a:prstGeom>
          <a:solidFill>
            <a:schemeClr val="accent3">
              <a:lumMod val="40000"/>
              <a:lumOff val="6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65"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656565"/>
                </a:solidFill>
                <a:latin typeface="Arial"/>
              </a:rPr>
              <a:t>www.km-bw.de</a:t>
            </a:r>
            <a:endParaRPr b="0" lang="de-DE" sz="1000" spc="-1" strike="noStrike">
              <a:latin typeface="Times New Roman"/>
            </a:endParaRPr>
          </a:p>
        </p:txBody>
      </p:sp>
      <p:sp>
        <p:nvSpPr>
          <p:cNvPr id="266"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656565"/>
                </a:solidFill>
                <a:latin typeface="Arial"/>
              </a:rPr>
              <a:t>Folie 14</a:t>
            </a:r>
            <a:endParaRPr b="0" lang="de-DE" sz="1000" spc="-1" strike="noStrike">
              <a:latin typeface="Times New Roman"/>
            </a:endParaRPr>
          </a:p>
        </p:txBody>
      </p:sp>
      <p:sp>
        <p:nvSpPr>
          <p:cNvPr id="267" name="Inhaltsplatzhalter 1"/>
          <p:cNvSpPr txBox="1"/>
          <p:nvPr/>
        </p:nvSpPr>
        <p:spPr>
          <a:xfrm>
            <a:off x="484560" y="1762200"/>
            <a:ext cx="4464000" cy="2663640"/>
          </a:xfrm>
          <a:prstGeom prst="rect">
            <a:avLst/>
          </a:prstGeom>
          <a:noFill/>
          <a:ln w="9360">
            <a:noFill/>
          </a:ln>
          <a:effectLst>
            <a:outerShdw dist="25560" dir="5400000" blurRad="51480">
              <a:srgbClr val="000000">
                <a:alpha val="40000"/>
              </a:srgbClr>
            </a:outerShdw>
          </a:effectLst>
        </p:spPr>
        <p:txBody>
          <a:bodyPr lIns="90000" rIns="540000" tIns="45000" bIns="45000">
            <a:normAutofit/>
          </a:bodyPr>
          <a:p>
            <a:pPr marL="365760" indent="-255600">
              <a:lnSpc>
                <a:spcPct val="120000"/>
              </a:lnSpc>
              <a:spcBef>
                <a:spcPts val="300"/>
              </a:spcBef>
              <a:buClr>
                <a:srgbClr val="595959"/>
              </a:buClr>
              <a:buFont typeface="Arial"/>
              <a:buChar char="•"/>
            </a:pPr>
            <a:r>
              <a:rPr b="0" lang="de-DE" sz="1600" spc="-1" strike="noStrike">
                <a:solidFill>
                  <a:srgbClr val="404040"/>
                </a:solidFill>
                <a:latin typeface="Arial"/>
              </a:rPr>
              <a:t>„</a:t>
            </a:r>
            <a:r>
              <a:rPr b="0" lang="de-DE" sz="1600" spc="-1" strike="noStrike">
                <a:solidFill>
                  <a:srgbClr val="404040"/>
                </a:solidFill>
                <a:latin typeface="Arial"/>
              </a:rPr>
              <a:t>Gut ankommen am Gymnasium“</a:t>
            </a:r>
            <a:endParaRPr b="0" lang="de-DE" sz="1600" spc="-1" strike="noStrike">
              <a:solidFill>
                <a:srgbClr val="595959"/>
              </a:solidFill>
              <a:latin typeface="Arial"/>
            </a:endParaRPr>
          </a:p>
          <a:p>
            <a:pPr>
              <a:lnSpc>
                <a:spcPct val="120000"/>
              </a:lnSpc>
              <a:spcBef>
                <a:spcPts val="300"/>
              </a:spcBef>
            </a:pPr>
            <a:endParaRPr b="0" lang="de-DE" sz="1600" spc="-1" strike="noStrike">
              <a:solidFill>
                <a:srgbClr val="595959"/>
              </a:solidFill>
              <a:latin typeface="Arial"/>
            </a:endParaRPr>
          </a:p>
          <a:p>
            <a:pPr marL="365760" indent="-255600">
              <a:lnSpc>
                <a:spcPct val="120000"/>
              </a:lnSpc>
              <a:spcBef>
                <a:spcPts val="300"/>
              </a:spcBef>
              <a:buClr>
                <a:srgbClr val="595959"/>
              </a:buClr>
              <a:buFont typeface="Arial"/>
              <a:buChar char="•"/>
            </a:pPr>
            <a:r>
              <a:rPr b="0" lang="de-DE" sz="1600" spc="-1" strike="noStrike">
                <a:solidFill>
                  <a:srgbClr val="404040"/>
                </a:solidFill>
                <a:latin typeface="Arial"/>
              </a:rPr>
              <a:t>gezielte, individuelle Förderung </a:t>
            </a:r>
            <a:br/>
            <a:r>
              <a:rPr b="0" lang="de-DE" sz="1600" spc="-1" strike="noStrike">
                <a:solidFill>
                  <a:srgbClr val="404040"/>
                </a:solidFill>
                <a:latin typeface="Arial"/>
              </a:rPr>
              <a:t>in Klasse 5</a:t>
            </a:r>
            <a:endParaRPr b="0" lang="de-DE" sz="1600" spc="-1" strike="noStrike">
              <a:solidFill>
                <a:srgbClr val="595959"/>
              </a:solidFill>
              <a:latin typeface="Arial"/>
            </a:endParaRPr>
          </a:p>
          <a:p>
            <a:pPr>
              <a:lnSpc>
                <a:spcPct val="120000"/>
              </a:lnSpc>
              <a:spcBef>
                <a:spcPts val="300"/>
              </a:spcBef>
            </a:pPr>
            <a:endParaRPr b="0" lang="de-DE" sz="1600" spc="-1" strike="noStrike">
              <a:solidFill>
                <a:srgbClr val="595959"/>
              </a:solidFill>
              <a:latin typeface="Arial"/>
            </a:endParaRPr>
          </a:p>
          <a:p>
            <a:pPr marL="365760" indent="-255600">
              <a:lnSpc>
                <a:spcPct val="120000"/>
              </a:lnSpc>
              <a:spcBef>
                <a:spcPts val="300"/>
              </a:spcBef>
              <a:buClr>
                <a:srgbClr val="595959"/>
              </a:buClr>
              <a:buFont typeface="Arial"/>
              <a:buChar char="•"/>
            </a:pPr>
            <a:r>
              <a:rPr b="0" lang="de-DE" sz="1600" spc="-1" strike="noStrike">
                <a:solidFill>
                  <a:srgbClr val="404040"/>
                </a:solidFill>
                <a:latin typeface="Arial"/>
              </a:rPr>
              <a:t>zweite Fremdsprache ab Klasse 6 verpflichtend</a:t>
            </a:r>
            <a:endParaRPr b="0" lang="de-DE" sz="1600" spc="-1" strike="noStrike">
              <a:solidFill>
                <a:srgbClr val="595959"/>
              </a:solidFill>
              <a:latin typeface="Arial"/>
            </a:endParaRPr>
          </a:p>
          <a:p>
            <a:pPr marL="109800">
              <a:lnSpc>
                <a:spcPct val="100000"/>
              </a:lnSpc>
              <a:spcBef>
                <a:spcPts val="300"/>
              </a:spcBef>
              <a:tabLst>
                <a:tab algn="l" pos="0"/>
              </a:tabLst>
            </a:pPr>
            <a:endParaRPr b="0" lang="de-DE" sz="1600" spc="-1" strike="noStrike">
              <a:solidFill>
                <a:srgbClr val="595959"/>
              </a:solidFill>
              <a:latin typeface="Arial"/>
            </a:endParaRPr>
          </a:p>
          <a:p>
            <a:pPr marL="109800">
              <a:lnSpc>
                <a:spcPct val="100000"/>
              </a:lnSpc>
              <a:spcBef>
                <a:spcPts val="300"/>
              </a:spcBef>
              <a:tabLst>
                <a:tab algn="l" pos="0"/>
              </a:tabLst>
            </a:pPr>
            <a:endParaRPr b="0" lang="de-DE" sz="1600" spc="-1" strike="noStrike">
              <a:solidFill>
                <a:srgbClr val="595959"/>
              </a:solidFill>
              <a:latin typeface="Arial"/>
            </a:endParaRPr>
          </a:p>
          <a:p>
            <a:pPr marL="411480">
              <a:lnSpc>
                <a:spcPct val="100000"/>
              </a:lnSpc>
              <a:spcBef>
                <a:spcPts val="300"/>
              </a:spcBef>
              <a:tabLst>
                <a:tab algn="l" pos="0"/>
              </a:tabLst>
            </a:pPr>
            <a:endParaRPr b="0" lang="de-DE" sz="1600" spc="-1" strike="noStrike">
              <a:solidFill>
                <a:srgbClr val="595959"/>
              </a:solidFill>
              <a:latin typeface="Arial"/>
            </a:endParaRPr>
          </a:p>
        </p:txBody>
      </p:sp>
      <p:sp>
        <p:nvSpPr>
          <p:cNvPr id="268"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Das Gymnasium</a:t>
            </a:r>
            <a:endParaRPr b="0" lang="de-DE" sz="3000" spc="-1" strike="noStrike">
              <a:latin typeface="Arial"/>
            </a:endParaRPr>
          </a:p>
        </p:txBody>
      </p:sp>
      <p:graphicFrame>
        <p:nvGraphicFramePr>
          <p:cNvPr id="269" name="Tabelle 8"/>
          <p:cNvGraphicFramePr/>
          <p:nvPr/>
        </p:nvGraphicFramePr>
        <p:xfrm>
          <a:off x="529200" y="4689360"/>
          <a:ext cx="7714800" cy="719640"/>
        </p:xfrm>
        <a:graphic>
          <a:graphicData uri="http://schemas.openxmlformats.org/drawingml/2006/table">
            <a:tbl>
              <a:tblPr/>
              <a:tblGrid>
                <a:gridCol w="1338840"/>
                <a:gridCol w="6375960"/>
              </a:tblGrid>
              <a:tr h="360000">
                <a:tc gridSpan="2">
                  <a:txBody>
                    <a:bodyPr>
                      <a:noAutofit/>
                    </a:bodyPr>
                    <a:p>
                      <a:pPr>
                        <a:lnSpc>
                          <a:spcPct val="100000"/>
                        </a:lnSpc>
                      </a:pPr>
                      <a:r>
                        <a:rPr b="1" lang="de-DE" sz="1600" spc="-1" strike="noStrike">
                          <a:solidFill>
                            <a:srgbClr val="404040"/>
                          </a:solidFill>
                          <a:latin typeface="Arial"/>
                        </a:rPr>
                        <a:t>Abschluss</a:t>
                      </a:r>
                      <a:endParaRPr b="0" lang="de-DE" sz="1600" spc="-1" strike="noStrike">
                        <a:latin typeface="Arial"/>
                      </a:endParaRPr>
                    </a:p>
                  </a:txBody>
                  <a:tcPr marL="91440" marR="91440">
                    <a:noFill/>
                  </a:tcPr>
                </a:tc>
                <a:tc hMerge="1">
                  <a:tcPr marL="90000" marR="90000">
                    <a:solidFill>
                      <a:srgbClr val="729fcf"/>
                    </a:solidFill>
                  </a:tcPr>
                </a:tc>
              </a:tr>
              <a:tr h="360000">
                <a:tc>
                  <a:txBody>
                    <a:bodyPr>
                      <a:noAutofit/>
                    </a:bodyPr>
                    <a:p>
                      <a:pPr>
                        <a:lnSpc>
                          <a:spcPct val="100000"/>
                        </a:lnSpc>
                        <a:spcBef>
                          <a:spcPts val="300"/>
                        </a:spcBef>
                        <a:tabLst>
                          <a:tab algn="l" pos="0"/>
                        </a:tabLst>
                      </a:pPr>
                      <a:r>
                        <a:rPr b="0" lang="de-DE" sz="1600" spc="-1" strike="noStrike">
                          <a:solidFill>
                            <a:srgbClr val="404040"/>
                          </a:solidFill>
                          <a:latin typeface="Arial"/>
                        </a:rPr>
                        <a:t>Klasse 12</a:t>
                      </a:r>
                      <a:endParaRPr b="0" lang="de-DE" sz="1600" spc="-1" strike="noStrike">
                        <a:latin typeface="Arial"/>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Allgemeine Hochschulreife (Abitur) </a:t>
                      </a:r>
                      <a:endParaRPr b="0" lang="de-DE" sz="1600" spc="-1" strike="noStrike">
                        <a:latin typeface="Arial"/>
                      </a:endParaRPr>
                    </a:p>
                  </a:txBody>
                  <a:tcPr marL="91440" marR="91440">
                    <a:noFill/>
                  </a:tcPr>
                </a:tc>
              </a:tr>
            </a:tbl>
          </a:graphicData>
        </a:graphic>
      </p:graphicFrame>
      <p:sp>
        <p:nvSpPr>
          <p:cNvPr id="270" name="Rechteck 9"/>
          <p:cNvSpPr/>
          <p:nvPr/>
        </p:nvSpPr>
        <p:spPr>
          <a:xfrm>
            <a:off x="468360" y="1484640"/>
            <a:ext cx="83800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71" name="Richtungspfeil 15"/>
          <p:cNvSpPr/>
          <p:nvPr/>
        </p:nvSpPr>
        <p:spPr>
          <a:xfrm>
            <a:off x="5019120" y="1856520"/>
            <a:ext cx="12456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72" name="Abgerundetes Rechteck 13"/>
          <p:cNvSpPr/>
          <p:nvPr/>
        </p:nvSpPr>
        <p:spPr>
          <a:xfrm>
            <a:off x="5091120" y="1834560"/>
            <a:ext cx="4049640" cy="1656000"/>
          </a:xfrm>
          <a:prstGeom prst="roundRect">
            <a:avLst>
              <a:gd name="adj" fmla="val 0"/>
            </a:avLst>
          </a:prstGeom>
          <a:noFill/>
          <a:ln>
            <a:noFill/>
          </a:ln>
          <a:effectLst>
            <a:outerShdw blurRad="51480" dir="5400000" dist="25560" rotWithShape="0">
              <a:srgbClr val="000000">
                <a:alpha val="40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Profilfächer (ab Klasse 8)</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Naturwissenschaft und Technik (NwT) </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Informatik, Mathematik, Physik (IMP)</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dritte Fremdsprache </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Sport oder Musik oder                   Bildende Kunst</a:t>
            </a:r>
            <a:endParaRPr b="0" lang="de-DE" sz="16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Abgerundetes Rechteck 19"/>
          <p:cNvSpPr/>
          <p:nvPr/>
        </p:nvSpPr>
        <p:spPr>
          <a:xfrm>
            <a:off x="1596600" y="3002040"/>
            <a:ext cx="5950080" cy="1511640"/>
          </a:xfrm>
          <a:prstGeom prst="roundRect">
            <a:avLst>
              <a:gd name="adj" fmla="val 0"/>
            </a:avLst>
          </a:prstGeom>
          <a:solidFill>
            <a:schemeClr val="accent3">
              <a:lumMod val="40000"/>
              <a:lumOff val="60000"/>
            </a:schemeClr>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800" spc="-1" strike="noStrike">
                <a:solidFill>
                  <a:srgbClr val="ffffc1"/>
                </a:solidFill>
                <a:latin typeface="Georgia"/>
              </a:rPr>
              <a:t>1</a:t>
            </a:r>
            <a:endParaRPr b="0" lang="de-DE" sz="1800" spc="-1" strike="noStrike">
              <a:latin typeface="Arial"/>
            </a:endParaRPr>
          </a:p>
        </p:txBody>
      </p:sp>
      <p:sp>
        <p:nvSpPr>
          <p:cNvPr id="274"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275"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15</a:t>
            </a:r>
            <a:endParaRPr b="0" lang="de-DE" sz="1000" spc="-1" strike="noStrike">
              <a:latin typeface="Times New Roman"/>
            </a:endParaRPr>
          </a:p>
        </p:txBody>
      </p:sp>
      <p:sp>
        <p:nvSpPr>
          <p:cNvPr id="276" name="Abgerundetes Rechteck 16"/>
          <p:cNvSpPr/>
          <p:nvPr/>
        </p:nvSpPr>
        <p:spPr>
          <a:xfrm>
            <a:off x="1978200" y="3075840"/>
            <a:ext cx="4987800" cy="1363680"/>
          </a:xfrm>
          <a:prstGeom prst="roundRect">
            <a:avLst>
              <a:gd name="adj" fmla="val 0"/>
            </a:avLst>
          </a:prstGeom>
          <a:solidFill>
            <a:schemeClr val="accent5">
              <a:lumMod val="40000"/>
              <a:lumOff val="60000"/>
            </a:schemeClr>
          </a:solid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Profilfächer ab Klasse 8</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dritte Fremdsprache </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Naturwissenschaft und Technik (NwT)</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Informatik, Mathematik, Physik (IMP)</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Sport oder Musik oder Bildende Kunst</a:t>
            </a:r>
            <a:endParaRPr b="0" lang="de-DE" sz="1600" spc="-1" strike="noStrike">
              <a:latin typeface="Arial"/>
            </a:endParaRPr>
          </a:p>
        </p:txBody>
      </p:sp>
      <p:sp>
        <p:nvSpPr>
          <p:cNvPr id="277" name="Rechteck 1"/>
          <p:cNvSpPr/>
          <p:nvPr/>
        </p:nvSpPr>
        <p:spPr>
          <a:xfrm>
            <a:off x="419760" y="1847880"/>
            <a:ext cx="133488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1800" spc="-1" strike="noStrike">
                <a:solidFill>
                  <a:srgbClr val="404040"/>
                </a:solidFill>
                <a:latin typeface="Arial"/>
              </a:rPr>
              <a:t>Profilfächer</a:t>
            </a:r>
            <a:endParaRPr b="0" lang="de-DE" sz="1800" spc="-1" strike="noStrike">
              <a:latin typeface="Arial"/>
            </a:endParaRPr>
          </a:p>
        </p:txBody>
      </p:sp>
      <p:sp>
        <p:nvSpPr>
          <p:cNvPr id="278"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Das Gymnasium</a:t>
            </a:r>
            <a:endParaRPr b="0" lang="de-DE" sz="3000" spc="-1" strike="noStrike">
              <a:latin typeface="Arial"/>
            </a:endParaRPr>
          </a:p>
        </p:txBody>
      </p:sp>
      <p:sp>
        <p:nvSpPr>
          <p:cNvPr id="279" name="Rechteck 9"/>
          <p:cNvSpPr/>
          <p:nvPr/>
        </p:nvSpPr>
        <p:spPr>
          <a:xfrm>
            <a:off x="468360" y="1484640"/>
            <a:ext cx="83800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280" name="Inhaltsplatzhalter 1"/>
          <p:cNvSpPr txBox="1"/>
          <p:nvPr/>
        </p:nvSpPr>
        <p:spPr>
          <a:xfrm>
            <a:off x="491040" y="1768320"/>
            <a:ext cx="5120640" cy="2428560"/>
          </a:xfrm>
          <a:prstGeom prst="rect">
            <a:avLst/>
          </a:prstGeom>
          <a:noFill/>
          <a:ln w="9360">
            <a:noFill/>
          </a:ln>
          <a:effectLst>
            <a:outerShdw dist="25560" dir="5400000" blurRad="51480">
              <a:srgbClr val="000000">
                <a:alpha val="40000"/>
              </a:srgbClr>
            </a:outerShdw>
          </a:effectLst>
        </p:spPr>
        <p:txBody>
          <a:bodyPr lIns="90000" rIns="90000" tIns="45000" bIns="45000">
            <a:noAutofit/>
          </a:bodyPr>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Vermittlung einer grundlegenden und erweiterten Bildung wie auch einer breiten und vertieften Allgemeinbildung, d.h. Vermittlung des </a:t>
            </a: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p:txBody>
      </p:sp>
      <p:sp>
        <p:nvSpPr>
          <p:cNvPr id="281" name="Fußzeilenplatzhalter 2"/>
          <p:cNvSpPr txBox="1"/>
          <p:nvPr/>
        </p:nvSpPr>
        <p:spPr>
          <a:xfrm>
            <a:off x="467640" y="6093360"/>
            <a:ext cx="1122840" cy="381960"/>
          </a:xfrm>
          <a:prstGeom prst="rect">
            <a:avLst/>
          </a:prstGeom>
          <a:noFill/>
          <a:ln w="0">
            <a:noFill/>
          </a:ln>
        </p:spPr>
        <p:txBody>
          <a:bodyPr lIns="90000" rIns="90000" tIns="45000" bIns="45000">
            <a:noAutofit/>
          </a:bodyPr>
          <a:p>
            <a:pPr>
              <a:lnSpc>
                <a:spcPct val="100000"/>
              </a:lnSpc>
            </a:pPr>
            <a:r>
              <a:rPr b="0" lang="de-DE" sz="1000" spc="-1" strike="noStrike">
                <a:solidFill>
                  <a:srgbClr val="656565"/>
                </a:solidFill>
                <a:latin typeface="Arial"/>
              </a:rPr>
              <a:t>www.km-bw.de</a:t>
            </a:r>
            <a:endParaRPr b="0" lang="de-DE" sz="1000" spc="-1" strike="noStrike">
              <a:latin typeface="Times New Roman"/>
            </a:endParaRPr>
          </a:p>
        </p:txBody>
      </p:sp>
      <p:sp>
        <p:nvSpPr>
          <p:cNvPr id="282" name="Datumsplatzhalter 4"/>
          <p:cNvSpPr txBox="1"/>
          <p:nvPr/>
        </p:nvSpPr>
        <p:spPr>
          <a:xfrm>
            <a:off x="7812360" y="594864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656565"/>
                </a:solidFill>
                <a:latin typeface="Arial"/>
              </a:rPr>
              <a:t>Folie 16</a:t>
            </a:r>
            <a:endParaRPr b="0" lang="de-DE" sz="1000" spc="-1" strike="noStrike">
              <a:latin typeface="Times New Roman"/>
            </a:endParaRPr>
          </a:p>
        </p:txBody>
      </p:sp>
      <p:sp>
        <p:nvSpPr>
          <p:cNvPr id="283"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Die Gemeinschaftsschule</a:t>
            </a:r>
            <a:endParaRPr b="0" lang="de-DE" sz="3000" spc="-1" strike="noStrike">
              <a:latin typeface="Arial"/>
            </a:endParaRPr>
          </a:p>
        </p:txBody>
      </p:sp>
      <p:pic>
        <p:nvPicPr>
          <p:cNvPr id="284" name="Bild 1" descr="Foto Folie 13.jpg"/>
          <p:cNvPicPr/>
          <p:nvPr/>
        </p:nvPicPr>
        <p:blipFill>
          <a:blip r:embed="rId1"/>
          <a:srcRect l="0" t="0" r="11777" b="10719"/>
          <a:stretch/>
        </p:blipFill>
        <p:spPr>
          <a:xfrm>
            <a:off x="5805720" y="1484640"/>
            <a:ext cx="3045240" cy="2030040"/>
          </a:xfrm>
          <a:prstGeom prst="rect">
            <a:avLst/>
          </a:prstGeom>
          <a:ln w="0">
            <a:noFill/>
          </a:ln>
        </p:spPr>
      </p:pic>
      <p:sp>
        <p:nvSpPr>
          <p:cNvPr id="285" name="Rechteck 11"/>
          <p:cNvSpPr/>
          <p:nvPr/>
        </p:nvSpPr>
        <p:spPr>
          <a:xfrm>
            <a:off x="468360" y="1484640"/>
            <a:ext cx="83800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86" name="Textfeld 3"/>
          <p:cNvSpPr/>
          <p:nvPr/>
        </p:nvSpPr>
        <p:spPr>
          <a:xfrm>
            <a:off x="490320" y="4172040"/>
            <a:ext cx="8208720" cy="1755360"/>
          </a:xfrm>
          <a:prstGeom prst="rect">
            <a:avLst/>
          </a:pr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oAutofit/>
          </a:bodyPr>
          <a:p>
            <a:pPr marL="365760" indent="-255600">
              <a:lnSpc>
                <a:spcPts val="2401"/>
              </a:lnSpc>
              <a:spcBef>
                <a:spcPts val="300"/>
              </a:spcBef>
              <a:buClr>
                <a:srgbClr val="595959"/>
              </a:buClr>
              <a:buFont typeface="Arial"/>
              <a:buChar char="•"/>
            </a:pPr>
            <a:r>
              <a:rPr b="0" lang="de-DE" sz="1600" spc="-1" strike="noStrike">
                <a:solidFill>
                  <a:srgbClr val="000000"/>
                </a:solidFill>
                <a:latin typeface="Georgia"/>
              </a:rPr>
              <a:t>Entscheidung über den angestrebten Schulabschluss erst in Klasse 8 bzw. 9</a:t>
            </a:r>
            <a:endParaRPr b="0" lang="de-DE" sz="1600" spc="-1" strike="noStrike">
              <a:latin typeface="Arial"/>
            </a:endParaRPr>
          </a:p>
          <a:p>
            <a:pPr marL="365760" indent="-255600">
              <a:lnSpc>
                <a:spcPts val="2401"/>
              </a:lnSpc>
              <a:spcBef>
                <a:spcPts val="300"/>
              </a:spcBef>
              <a:buClr>
                <a:srgbClr val="595959"/>
              </a:buClr>
              <a:buFont typeface="Arial"/>
              <a:buChar char="•"/>
            </a:pPr>
            <a:r>
              <a:rPr b="0" lang="de-DE" sz="1600" spc="-1" strike="noStrike">
                <a:solidFill>
                  <a:srgbClr val="000000"/>
                </a:solidFill>
                <a:latin typeface="Georgia"/>
              </a:rPr>
              <a:t>Stärkung der Persönlichkeit und Befähigung zu eigenverantwortlichem Lernen</a:t>
            </a:r>
            <a:endParaRPr b="0" lang="de-DE" sz="1600" spc="-1" strike="noStrike">
              <a:latin typeface="Arial"/>
            </a:endParaRPr>
          </a:p>
          <a:p>
            <a:pPr marL="365760" indent="-255600">
              <a:lnSpc>
                <a:spcPts val="2401"/>
              </a:lnSpc>
              <a:spcBef>
                <a:spcPts val="300"/>
              </a:spcBef>
              <a:buClr>
                <a:srgbClr val="595959"/>
              </a:buClr>
              <a:buFont typeface="Arial"/>
              <a:buChar char="•"/>
            </a:pPr>
            <a:r>
              <a:rPr b="0" lang="de-DE" sz="1600" spc="-1" strike="noStrike">
                <a:solidFill>
                  <a:srgbClr val="000000"/>
                </a:solidFill>
                <a:latin typeface="Georgia"/>
              </a:rPr>
              <a:t>Unterricht mit Blick auf die individuellen Lernprozesse sowie Coaching für jede Schülerin / jeden Schüler bieten eine optimale Begleitung für alle.</a:t>
            </a:r>
            <a:endParaRPr b="0" lang="de-DE" sz="1600" spc="-1" strike="noStrike">
              <a:latin typeface="Arial"/>
            </a:endParaRPr>
          </a:p>
          <a:p>
            <a:pPr marL="365760" indent="-255600">
              <a:lnSpc>
                <a:spcPts val="2401"/>
              </a:lnSpc>
              <a:spcBef>
                <a:spcPts val="300"/>
              </a:spcBef>
              <a:buClr>
                <a:srgbClr val="595959"/>
              </a:buClr>
              <a:buFont typeface="Arial"/>
              <a:buChar char="•"/>
            </a:pPr>
            <a:r>
              <a:rPr b="0" lang="de-DE" sz="1600" spc="-1" strike="noStrike">
                <a:solidFill>
                  <a:srgbClr val="000000"/>
                </a:solidFill>
                <a:latin typeface="Georgia"/>
              </a:rPr>
              <a:t>Eine detaillierte Leistungsrückmeldung stärkt die Lernfreude und Lernentwicklung.</a:t>
            </a:r>
            <a:endParaRPr b="0" lang="de-DE" sz="1600" spc="-1" strike="noStrike">
              <a:latin typeface="Arial"/>
            </a:endParaRPr>
          </a:p>
        </p:txBody>
      </p:sp>
      <p:sp>
        <p:nvSpPr>
          <p:cNvPr id="287" name="Inhaltsplatzhalter 1"/>
          <p:cNvSpPr/>
          <p:nvPr/>
        </p:nvSpPr>
        <p:spPr>
          <a:xfrm>
            <a:off x="984600" y="2549520"/>
            <a:ext cx="5120640" cy="1521720"/>
          </a:xfrm>
          <a:prstGeom prst="rect">
            <a:avLst/>
          </a:pr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oAutofit/>
          </a:bodyPr>
          <a:p>
            <a:pPr marL="667440">
              <a:lnSpc>
                <a:spcPts val="1701"/>
              </a:lnSpc>
              <a:spcBef>
                <a:spcPts val="300"/>
              </a:spcBef>
              <a:tabLst>
                <a:tab algn="l" pos="0"/>
              </a:tabLst>
            </a:pPr>
            <a:r>
              <a:rPr b="0" lang="de-DE" sz="1600" spc="-1" strike="noStrike">
                <a:solidFill>
                  <a:srgbClr val="8f0000"/>
                </a:solidFill>
                <a:latin typeface="Arial"/>
              </a:rPr>
              <a:t>erweiterten Niveaus         (E)      </a:t>
            </a:r>
            <a:endParaRPr b="0" lang="de-DE" sz="1600" spc="-1" strike="noStrike">
              <a:latin typeface="Arial"/>
            </a:endParaRPr>
          </a:p>
          <a:p>
            <a:pPr marL="667440">
              <a:lnSpc>
                <a:spcPts val="1701"/>
              </a:lnSpc>
              <a:spcBef>
                <a:spcPts val="300"/>
              </a:spcBef>
              <a:tabLst>
                <a:tab algn="l" pos="0"/>
              </a:tabLst>
            </a:pPr>
            <a:r>
              <a:rPr b="0" lang="de-DE" sz="1600" spc="-1" strike="noStrike">
                <a:solidFill>
                  <a:srgbClr val="404040"/>
                </a:solidFill>
                <a:latin typeface="Arial"/>
              </a:rPr>
              <a:t>(Ziel: allgemeine Hochschulreife).</a:t>
            </a:r>
            <a:endParaRPr b="0" lang="de-DE" sz="1600" spc="-1" strike="noStrike">
              <a:latin typeface="Arial"/>
            </a:endParaRPr>
          </a:p>
          <a:p>
            <a:pPr marL="667440">
              <a:lnSpc>
                <a:spcPts val="1701"/>
              </a:lnSpc>
              <a:spcBef>
                <a:spcPts val="300"/>
              </a:spcBef>
              <a:tabLst>
                <a:tab algn="l" pos="0"/>
              </a:tabLst>
            </a:pPr>
            <a:r>
              <a:rPr b="0" lang="de-DE" sz="1600" spc="-1" strike="noStrike">
                <a:solidFill>
                  <a:srgbClr val="ff4040"/>
                </a:solidFill>
                <a:latin typeface="Arial"/>
              </a:rPr>
              <a:t>mittleren Niveaus </a:t>
            </a:r>
            <a:r>
              <a:rPr b="0" lang="de-DE" sz="1600" spc="-1" strike="noStrike">
                <a:solidFill>
                  <a:srgbClr val="ff4040"/>
                </a:solidFill>
                <a:latin typeface="Arial"/>
              </a:rPr>
              <a:t>	</a:t>
            </a:r>
            <a:r>
              <a:rPr b="0" lang="de-DE" sz="1600" spc="-1" strike="noStrike">
                <a:solidFill>
                  <a:srgbClr val="ff4040"/>
                </a:solidFill>
                <a:latin typeface="Arial"/>
              </a:rPr>
              <a:t>    (M) </a:t>
            </a:r>
            <a:r>
              <a:rPr b="0" lang="de-DE" sz="1600" spc="-1" strike="noStrike">
                <a:solidFill>
                  <a:srgbClr val="ff7f7f"/>
                </a:solidFill>
                <a:latin typeface="Arial"/>
              </a:rPr>
              <a:t>	</a:t>
            </a:r>
            <a:br/>
            <a:r>
              <a:rPr b="0" lang="de-DE" sz="1600" spc="-1" strike="noStrike">
                <a:solidFill>
                  <a:srgbClr val="404040"/>
                </a:solidFill>
                <a:latin typeface="Arial"/>
              </a:rPr>
              <a:t>(Ziel: Realschulabschluss) oder </a:t>
            </a:r>
            <a:endParaRPr b="0" lang="de-DE" sz="1600" spc="-1" strike="noStrike">
              <a:latin typeface="Arial"/>
            </a:endParaRPr>
          </a:p>
          <a:p>
            <a:pPr marL="667440">
              <a:lnSpc>
                <a:spcPts val="1701"/>
              </a:lnSpc>
              <a:spcBef>
                <a:spcPts val="300"/>
              </a:spcBef>
              <a:tabLst>
                <a:tab algn="l" pos="0"/>
              </a:tabLst>
            </a:pPr>
            <a:r>
              <a:rPr b="0" lang="de-DE" sz="1600" spc="-1" strike="noStrike">
                <a:solidFill>
                  <a:srgbClr val="ff7f7f"/>
                </a:solidFill>
                <a:latin typeface="Arial"/>
              </a:rPr>
              <a:t>grundlegenden Niveaus   (G) </a:t>
            </a:r>
            <a:r>
              <a:rPr b="0" lang="de-DE" sz="1600" spc="-1" strike="noStrike">
                <a:solidFill>
                  <a:srgbClr val="ff7f7f"/>
                </a:solidFill>
                <a:latin typeface="Arial"/>
              </a:rPr>
              <a:t>	</a:t>
            </a:r>
            <a:br/>
            <a:r>
              <a:rPr b="0" lang="de-DE" sz="1600" spc="-1" strike="noStrike">
                <a:solidFill>
                  <a:srgbClr val="404040"/>
                </a:solidFill>
                <a:latin typeface="Arial"/>
              </a:rPr>
              <a:t>(Ziel: Hauptschulabschluss),</a:t>
            </a:r>
            <a:endParaRPr b="0" lang="de-DE" sz="1600" spc="-1" strike="noStrike">
              <a:latin typeface="Arial"/>
            </a:endParaRPr>
          </a:p>
          <a:p>
            <a:pPr marL="667440">
              <a:lnSpc>
                <a:spcPts val="1701"/>
              </a:lnSpc>
              <a:spcBef>
                <a:spcPts val="300"/>
              </a:spcBef>
              <a:tabLst>
                <a:tab algn="l" pos="0"/>
              </a:tabLst>
            </a:pPr>
            <a:endParaRPr b="0" lang="de-DE" sz="16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88" name="Gruppieren 1"/>
          <p:cNvGrpSpPr/>
          <p:nvPr/>
        </p:nvGrpSpPr>
        <p:grpSpPr>
          <a:xfrm>
            <a:off x="467640" y="4493520"/>
            <a:ext cx="8380800" cy="1368000"/>
            <a:chOff x="467640" y="4493520"/>
            <a:chExt cx="8380800" cy="1368000"/>
          </a:xfrm>
        </p:grpSpPr>
        <p:sp>
          <p:nvSpPr>
            <p:cNvPr id="289" name="Rechteck 10"/>
            <p:cNvSpPr/>
            <p:nvPr/>
          </p:nvSpPr>
          <p:spPr>
            <a:xfrm>
              <a:off x="467640" y="4493520"/>
              <a:ext cx="8380800" cy="287640"/>
            </a:xfrm>
            <a:prstGeom prst="rect">
              <a:avLst/>
            </a:prstGeom>
            <a:solidFill>
              <a:schemeClr val="accent3">
                <a:lumMod val="75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90" name="Rechteck 11"/>
            <p:cNvSpPr/>
            <p:nvPr/>
          </p:nvSpPr>
          <p:spPr>
            <a:xfrm>
              <a:off x="467640" y="4853880"/>
              <a:ext cx="8380800" cy="287640"/>
            </a:xfrm>
            <a:prstGeom prst="rect">
              <a:avLst/>
            </a:prstGeom>
            <a:solidFill>
              <a:schemeClr val="accent3">
                <a:lumMod val="60000"/>
                <a:lumOff val="4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91" name="Rechteck 12"/>
            <p:cNvSpPr/>
            <p:nvPr/>
          </p:nvSpPr>
          <p:spPr>
            <a:xfrm>
              <a:off x="467640" y="5213880"/>
              <a:ext cx="8380800" cy="287640"/>
            </a:xfrm>
            <a:prstGeom prst="rect">
              <a:avLst/>
            </a:prstGeom>
            <a:solidFill>
              <a:schemeClr val="accent3">
                <a:lumMod val="40000"/>
                <a:lumOff val="6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92" name="Rechteck 14"/>
            <p:cNvSpPr/>
            <p:nvPr/>
          </p:nvSpPr>
          <p:spPr>
            <a:xfrm>
              <a:off x="467640" y="5573880"/>
              <a:ext cx="8380800" cy="287640"/>
            </a:xfrm>
            <a:prstGeom prst="rect">
              <a:avLst/>
            </a:prstGeom>
            <a:solidFill>
              <a:schemeClr val="accent3">
                <a:lumMod val="20000"/>
                <a:lumOff val="8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grpSp>
      <p:sp>
        <p:nvSpPr>
          <p:cNvPr id="293"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656565"/>
                </a:solidFill>
                <a:latin typeface="Arial"/>
              </a:rPr>
              <a:t>www.km-bw.de</a:t>
            </a:r>
            <a:endParaRPr b="0" lang="de-DE" sz="1000" spc="-1" strike="noStrike">
              <a:latin typeface="Times New Roman"/>
            </a:endParaRPr>
          </a:p>
        </p:txBody>
      </p:sp>
      <p:sp>
        <p:nvSpPr>
          <p:cNvPr id="294"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656565"/>
                </a:solidFill>
                <a:latin typeface="Arial"/>
              </a:rPr>
              <a:t>Folie 17</a:t>
            </a:r>
            <a:endParaRPr b="0" lang="de-DE" sz="1000" spc="-1" strike="noStrike">
              <a:latin typeface="Times New Roman"/>
            </a:endParaRPr>
          </a:p>
        </p:txBody>
      </p:sp>
      <p:sp>
        <p:nvSpPr>
          <p:cNvPr id="295" name="Inhaltsplatzhalter 1"/>
          <p:cNvSpPr txBox="1"/>
          <p:nvPr/>
        </p:nvSpPr>
        <p:spPr>
          <a:xfrm>
            <a:off x="475920" y="1758240"/>
            <a:ext cx="3456000" cy="3977280"/>
          </a:xfrm>
          <a:prstGeom prst="rect">
            <a:avLst/>
          </a:prstGeom>
          <a:noFill/>
          <a:ln w="0">
            <a:noFill/>
          </a:ln>
        </p:spPr>
        <p:txBody>
          <a:bodyPr lIns="90000" rIns="90000" tIns="45000" bIns="45000">
            <a:noAutofit/>
          </a:bodyPr>
          <a:p>
            <a:pPr marL="285840" indent="-285480">
              <a:lnSpc>
                <a:spcPct val="100000"/>
              </a:lnSpc>
              <a:spcBef>
                <a:spcPts val="300"/>
              </a:spcBef>
              <a:buClr>
                <a:srgbClr val="595959"/>
              </a:buClr>
              <a:buFont typeface="Arial"/>
              <a:buChar char="•"/>
            </a:pPr>
            <a:r>
              <a:rPr b="0" lang="de-DE" sz="1600" spc="-1" strike="noStrike">
                <a:solidFill>
                  <a:srgbClr val="404040"/>
                </a:solidFill>
                <a:latin typeface="Arial"/>
              </a:rPr>
              <a:t>Lernen auf unterschiedlichen Niveaustufen in jedem Fach</a:t>
            </a: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marL="285840" indent="-285480">
              <a:lnSpc>
                <a:spcPct val="100000"/>
              </a:lnSpc>
              <a:spcBef>
                <a:spcPts val="300"/>
              </a:spcBef>
              <a:buClr>
                <a:srgbClr val="595959"/>
              </a:buClr>
              <a:buFont typeface="Arial"/>
              <a:buChar char="•"/>
            </a:pPr>
            <a:r>
              <a:rPr b="0" lang="de-DE" sz="1600" spc="-1" strike="noStrike">
                <a:solidFill>
                  <a:srgbClr val="404040"/>
                </a:solidFill>
                <a:latin typeface="Arial"/>
              </a:rPr>
              <a:t>gebundene Ganztagsschule an 4 oder 3 Tagen</a:t>
            </a:r>
            <a:endParaRPr b="0" lang="de-DE" sz="1600" spc="-1" strike="noStrike">
              <a:solidFill>
                <a:srgbClr val="595959"/>
              </a:solidFill>
              <a:latin typeface="Arial"/>
            </a:endParaRPr>
          </a:p>
        </p:txBody>
      </p:sp>
      <p:sp>
        <p:nvSpPr>
          <p:cNvPr id="296"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Die Gemeinschaftsschule</a:t>
            </a:r>
            <a:endParaRPr b="0" lang="de-DE" sz="3000" spc="-1" strike="noStrike">
              <a:latin typeface="Arial"/>
            </a:endParaRPr>
          </a:p>
        </p:txBody>
      </p:sp>
      <p:graphicFrame>
        <p:nvGraphicFramePr>
          <p:cNvPr id="297" name="Tabelle 8"/>
          <p:cNvGraphicFramePr/>
          <p:nvPr/>
        </p:nvGraphicFramePr>
        <p:xfrm>
          <a:off x="460440" y="4484880"/>
          <a:ext cx="7994520" cy="1421280"/>
        </p:xfrm>
        <a:graphic>
          <a:graphicData uri="http://schemas.openxmlformats.org/drawingml/2006/table">
            <a:tbl>
              <a:tblPr/>
              <a:tblGrid>
                <a:gridCol w="1377360"/>
                <a:gridCol w="6617160"/>
              </a:tblGrid>
              <a:tr h="354960">
                <a:tc gridSpan="2">
                  <a:txBody>
                    <a:bodyPr>
                      <a:noAutofit/>
                    </a:bodyPr>
                    <a:p>
                      <a:pPr>
                        <a:lnSpc>
                          <a:spcPct val="100000"/>
                        </a:lnSpc>
                      </a:pPr>
                      <a:r>
                        <a:rPr b="1" lang="de-DE" sz="1600" spc="-1" strike="noStrike">
                          <a:solidFill>
                            <a:srgbClr val="404040"/>
                          </a:solidFill>
                          <a:latin typeface="Arial"/>
                        </a:rPr>
                        <a:t>Mögliche Abschlüsse </a:t>
                      </a:r>
                      <a:endParaRPr b="0" lang="de-DE" sz="1600" spc="-1" strike="noStrike">
                        <a:latin typeface="Arial"/>
                      </a:endParaRPr>
                    </a:p>
                  </a:txBody>
                  <a:tcPr marL="91440" marR="91440">
                    <a:noFill/>
                  </a:tcPr>
                </a:tc>
                <a:tc hMerge="1">
                  <a:tcPr marL="90000" marR="90000">
                    <a:solidFill>
                      <a:srgbClr val="729fcf"/>
                    </a:solidFill>
                  </a:tcPr>
                </a:tc>
              </a:tr>
              <a:tr h="354960">
                <a:tc>
                  <a:txBody>
                    <a:bodyPr>
                      <a:noAutofit/>
                    </a:bodyPr>
                    <a:p>
                      <a:pPr>
                        <a:lnSpc>
                          <a:spcPct val="100000"/>
                        </a:lnSpc>
                        <a:tabLst>
                          <a:tab algn="l" pos="0"/>
                        </a:tabLst>
                      </a:pPr>
                      <a:r>
                        <a:rPr b="0" lang="de-DE" sz="1600" spc="-1" strike="noStrike">
                          <a:solidFill>
                            <a:srgbClr val="404040"/>
                          </a:solidFill>
                          <a:latin typeface="Arial"/>
                        </a:rPr>
                        <a:t>Klasse 13</a:t>
                      </a:r>
                      <a:endParaRPr b="0" lang="de-DE" sz="1600" spc="-1" strike="noStrike">
                        <a:latin typeface="Arial"/>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Abitur (an Gemeinschaftsschulen mit Oberstufe)</a:t>
                      </a:r>
                      <a:endParaRPr b="0" lang="de-DE" sz="1600" spc="-1" strike="noStrike">
                        <a:latin typeface="Arial"/>
                      </a:endParaRPr>
                    </a:p>
                  </a:txBody>
                  <a:tcPr marL="91440" marR="91440">
                    <a:noFill/>
                  </a:tcPr>
                </a:tc>
              </a:tr>
              <a:tr h="354960">
                <a:tc>
                  <a:txBody>
                    <a:bodyPr>
                      <a:noAutofit/>
                    </a:bodyPr>
                    <a:p>
                      <a:pPr>
                        <a:lnSpc>
                          <a:spcPct val="100000"/>
                        </a:lnSpc>
                        <a:tabLst>
                          <a:tab algn="l" pos="0"/>
                        </a:tabLst>
                      </a:pPr>
                      <a:r>
                        <a:rPr b="0" lang="de-DE" sz="1600" spc="-1" strike="noStrike">
                          <a:solidFill>
                            <a:srgbClr val="404040"/>
                          </a:solidFill>
                          <a:latin typeface="Arial"/>
                        </a:rPr>
                        <a:t>Klasse 10</a:t>
                      </a:r>
                      <a:endParaRPr b="0" lang="de-DE" sz="1600" spc="-1" strike="noStrike">
                        <a:latin typeface="Arial"/>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Realschulabschluss (Mittlerer Bildungsabschluss)</a:t>
                      </a:r>
                      <a:endParaRPr b="0" lang="de-DE" sz="1600" spc="-1" strike="noStrike">
                        <a:latin typeface="Arial"/>
                      </a:endParaRPr>
                    </a:p>
                  </a:txBody>
                  <a:tcPr marL="91440" marR="91440">
                    <a:noFill/>
                  </a:tcPr>
                </a:tc>
              </a:tr>
              <a:tr h="356400">
                <a:tc>
                  <a:txBody>
                    <a:bodyPr>
                      <a:noAutofit/>
                    </a:bodyPr>
                    <a:p>
                      <a:pPr>
                        <a:lnSpc>
                          <a:spcPct val="100000"/>
                        </a:lnSpc>
                        <a:spcBef>
                          <a:spcPts val="300"/>
                        </a:spcBef>
                        <a:tabLst>
                          <a:tab algn="l" pos="0"/>
                        </a:tabLst>
                      </a:pPr>
                      <a:r>
                        <a:rPr b="0" lang="de-DE" sz="1600" spc="-1" strike="noStrike">
                          <a:solidFill>
                            <a:srgbClr val="404040"/>
                          </a:solidFill>
                          <a:latin typeface="Arial"/>
                        </a:rPr>
                        <a:t>Klasse 9/10</a:t>
                      </a:r>
                      <a:endParaRPr b="0" lang="de-DE" sz="1600" spc="-1" strike="noStrike">
                        <a:latin typeface="Arial"/>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Hauptschulabschluss</a:t>
                      </a:r>
                      <a:endParaRPr b="0" lang="de-DE" sz="1600" spc="-1" strike="noStrike">
                        <a:latin typeface="Arial"/>
                      </a:endParaRPr>
                    </a:p>
                  </a:txBody>
                  <a:tcPr marL="91440" marR="91440">
                    <a:noFill/>
                  </a:tcPr>
                </a:tc>
              </a:tr>
            </a:tbl>
          </a:graphicData>
        </a:graphic>
      </p:graphicFrame>
      <p:sp>
        <p:nvSpPr>
          <p:cNvPr id="298" name="Abgerundetes Rechteck 13"/>
          <p:cNvSpPr/>
          <p:nvPr/>
        </p:nvSpPr>
        <p:spPr>
          <a:xfrm>
            <a:off x="4789440" y="3304440"/>
            <a:ext cx="4536720" cy="113148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Profilfächer ab Klasse 8</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Naturwissenschaft und Technik (NwT)</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Informatik, Mathematik, Physik (IMP)</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Sport oder Musik oder Bildende Kunst </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ggf. dritte Fremdsprache Spanisch</a:t>
            </a:r>
            <a:endParaRPr b="0" lang="de-DE" sz="1600" spc="-1" strike="noStrike">
              <a:latin typeface="Arial"/>
            </a:endParaRPr>
          </a:p>
        </p:txBody>
      </p:sp>
      <p:sp>
        <p:nvSpPr>
          <p:cNvPr id="299" name="Rechteck 9"/>
          <p:cNvSpPr/>
          <p:nvPr/>
        </p:nvSpPr>
        <p:spPr>
          <a:xfrm>
            <a:off x="468360" y="1484640"/>
            <a:ext cx="83800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0" name="Richtungspfeil 18"/>
          <p:cNvSpPr/>
          <p:nvPr/>
        </p:nvSpPr>
        <p:spPr>
          <a:xfrm>
            <a:off x="4734000" y="317484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1" name="Abgerundetes Rechteck 20"/>
          <p:cNvSpPr/>
          <p:nvPr/>
        </p:nvSpPr>
        <p:spPr>
          <a:xfrm>
            <a:off x="4813920" y="1758600"/>
            <a:ext cx="4564440" cy="333720"/>
          </a:xfrm>
          <a:prstGeom prst="roundRect">
            <a:avLst>
              <a:gd name="adj" fmla="val 0"/>
            </a:avLst>
          </a:prstGeom>
          <a:noFill/>
          <a:ln w="0">
            <a:noFill/>
          </a:ln>
        </p:spPr>
        <p:style>
          <a:lnRef idx="0"/>
          <a:fillRef idx="0"/>
          <a:effectRef idx="0"/>
          <a:fontRef idx="minor"/>
        </p:style>
        <p:txBody>
          <a:bodyPr lIns="90000" rIns="90000" tIns="45000" bIns="45000">
            <a:spAutoFit/>
          </a:bodyPr>
          <a:p>
            <a:pPr>
              <a:lnSpc>
                <a:spcPct val="100000"/>
              </a:lnSpc>
              <a:spcBef>
                <a:spcPts val="300"/>
              </a:spcBef>
            </a:pPr>
            <a:r>
              <a:rPr b="0" lang="de-DE" sz="1600" spc="-1" strike="noStrike">
                <a:solidFill>
                  <a:srgbClr val="404040"/>
                </a:solidFill>
                <a:latin typeface="Arial"/>
              </a:rPr>
              <a:t>Wahlpflichtfächer </a:t>
            </a:r>
            <a:endParaRPr b="0" lang="de-DE" sz="1600" spc="-1" strike="noStrike">
              <a:latin typeface="Arial"/>
            </a:endParaRPr>
          </a:p>
        </p:txBody>
      </p:sp>
      <p:sp>
        <p:nvSpPr>
          <p:cNvPr id="302" name="Richtungspfeil 21"/>
          <p:cNvSpPr/>
          <p:nvPr/>
        </p:nvSpPr>
        <p:spPr>
          <a:xfrm>
            <a:off x="4733280" y="173736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3" name="Richtungspfeil 19"/>
          <p:cNvSpPr/>
          <p:nvPr/>
        </p:nvSpPr>
        <p:spPr>
          <a:xfrm>
            <a:off x="4946760" y="2119320"/>
            <a:ext cx="55080" cy="1990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4" name="Richtungspfeil 23"/>
          <p:cNvSpPr/>
          <p:nvPr/>
        </p:nvSpPr>
        <p:spPr>
          <a:xfrm>
            <a:off x="4947840" y="2588760"/>
            <a:ext cx="55080" cy="1990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5" name="Abgerundetes Rechteck 24"/>
          <p:cNvSpPr/>
          <p:nvPr/>
        </p:nvSpPr>
        <p:spPr>
          <a:xfrm>
            <a:off x="5016600" y="2050560"/>
            <a:ext cx="4564440" cy="170676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oAutofit/>
          </a:bodyPr>
          <a:p>
            <a:pPr>
              <a:lnSpc>
                <a:spcPts val="1800"/>
              </a:lnSpc>
            </a:pPr>
            <a:r>
              <a:rPr b="0" lang="de-DE" sz="1600" spc="-1" strike="noStrike">
                <a:solidFill>
                  <a:srgbClr val="404040"/>
                </a:solidFill>
                <a:latin typeface="Arial"/>
              </a:rPr>
              <a:t>ab Klasse 6</a:t>
            </a:r>
            <a:endParaRPr b="0" lang="de-DE" sz="1600" spc="-1" strike="noStrike">
              <a:latin typeface="Arial"/>
            </a:endParaRPr>
          </a:p>
          <a:p>
            <a:pPr marL="285840" indent="-285480">
              <a:lnSpc>
                <a:spcPts val="1800"/>
              </a:lnSpc>
              <a:buClr>
                <a:srgbClr val="404040"/>
              </a:buClr>
              <a:buFont typeface="Arial"/>
              <a:buChar char="•"/>
            </a:pPr>
            <a:r>
              <a:rPr b="0" lang="de-DE" sz="1600" spc="-1" strike="noStrike">
                <a:solidFill>
                  <a:srgbClr val="404040"/>
                </a:solidFill>
                <a:latin typeface="Arial"/>
              </a:rPr>
              <a:t>zweite Fremdsprache Französisch</a:t>
            </a:r>
            <a:endParaRPr b="0" lang="de-DE" sz="1600" spc="-1" strike="noStrike">
              <a:latin typeface="Arial"/>
            </a:endParaRPr>
          </a:p>
          <a:p>
            <a:pPr>
              <a:lnSpc>
                <a:spcPts val="1800"/>
              </a:lnSpc>
            </a:pPr>
            <a:r>
              <a:rPr b="0" lang="de-DE" sz="1600" spc="-1" strike="noStrike">
                <a:solidFill>
                  <a:srgbClr val="404040"/>
                </a:solidFill>
                <a:latin typeface="Arial"/>
              </a:rPr>
              <a:t>ab Klasse 7</a:t>
            </a:r>
            <a:endParaRPr b="0" lang="de-DE" sz="1600" spc="-1" strike="noStrike">
              <a:latin typeface="Arial"/>
            </a:endParaRPr>
          </a:p>
          <a:p>
            <a:pPr marL="285840" indent="-285480">
              <a:lnSpc>
                <a:spcPts val="1800"/>
              </a:lnSpc>
              <a:buClr>
                <a:srgbClr val="404040"/>
              </a:buClr>
              <a:buFont typeface="Arial"/>
              <a:buChar char="•"/>
            </a:pPr>
            <a:r>
              <a:rPr b="0" lang="de-DE" sz="1600" spc="-1" strike="noStrike">
                <a:solidFill>
                  <a:srgbClr val="404040"/>
                </a:solidFill>
                <a:latin typeface="Arial"/>
              </a:rPr>
              <a:t>Technik</a:t>
            </a:r>
            <a:endParaRPr b="0" lang="de-DE" sz="1600" spc="-1" strike="noStrike">
              <a:latin typeface="Arial"/>
            </a:endParaRPr>
          </a:p>
          <a:p>
            <a:pPr marL="285840" indent="-285480">
              <a:lnSpc>
                <a:spcPts val="1800"/>
              </a:lnSpc>
              <a:buClr>
                <a:srgbClr val="404040"/>
              </a:buClr>
              <a:buFont typeface="Arial"/>
              <a:buChar char="•"/>
            </a:pPr>
            <a:r>
              <a:rPr b="0" lang="de-DE" sz="1600" spc="-1" strike="noStrike">
                <a:solidFill>
                  <a:srgbClr val="404040"/>
                </a:solidFill>
                <a:latin typeface="Arial"/>
              </a:rPr>
              <a:t>Alltagskultur, Ernährung, Soziales (AES)</a:t>
            </a:r>
            <a:endParaRPr b="0" lang="de-DE" sz="16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Abgerundetes Rechteck 19"/>
          <p:cNvSpPr/>
          <p:nvPr/>
        </p:nvSpPr>
        <p:spPr>
          <a:xfrm>
            <a:off x="1513440" y="1769040"/>
            <a:ext cx="5950080" cy="3548520"/>
          </a:xfrm>
          <a:prstGeom prst="roundRect">
            <a:avLst>
              <a:gd name="adj" fmla="val 0"/>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307"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308"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18</a:t>
            </a:r>
            <a:endParaRPr b="0" lang="de-DE" sz="1000" spc="-1" strike="noStrike">
              <a:latin typeface="Times New Roman"/>
            </a:endParaRPr>
          </a:p>
        </p:txBody>
      </p:sp>
      <p:sp>
        <p:nvSpPr>
          <p:cNvPr id="309" name="Titel 3"/>
          <p:cNvSpPr/>
          <p:nvPr/>
        </p:nvSpPr>
        <p:spPr>
          <a:xfrm>
            <a:off x="6682680" y="3686400"/>
            <a:ext cx="8229240" cy="706320"/>
          </a:xfrm>
          <a:prstGeom prst="rect">
            <a:avLst/>
          </a:prstGeom>
          <a:noFill/>
          <a:ln w="0">
            <a:noFill/>
          </a:ln>
        </p:spPr>
        <p:style>
          <a:lnRef idx="0"/>
          <a:fillRef idx="0"/>
          <a:effectRef idx="0"/>
          <a:fontRef idx="minor"/>
        </p:style>
      </p:sp>
      <p:sp>
        <p:nvSpPr>
          <p:cNvPr id="310" name="Abgerundetes Rechteck 12"/>
          <p:cNvSpPr/>
          <p:nvPr/>
        </p:nvSpPr>
        <p:spPr>
          <a:xfrm>
            <a:off x="2077920" y="1852920"/>
            <a:ext cx="4987800" cy="719640"/>
          </a:xfrm>
          <a:prstGeom prst="roundRect">
            <a:avLst>
              <a:gd name="adj" fmla="val 0"/>
            </a:avLst>
          </a:prstGeom>
          <a:solidFill>
            <a:schemeClr val="accent5">
              <a:lumMod val="40000"/>
              <a:lumOff val="60000"/>
            </a:schemeClr>
          </a:solid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40000"/>
              </a:lnSpc>
            </a:pPr>
            <a:r>
              <a:rPr b="0" lang="de-DE" sz="1600" spc="-1" strike="noStrike">
                <a:solidFill>
                  <a:srgbClr val="404040"/>
                </a:solidFill>
                <a:latin typeface="Arial"/>
              </a:rPr>
              <a:t>Wahlpflichtfach ab Klasse 6</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zweite Fremdsprache Französisch</a:t>
            </a:r>
            <a:endParaRPr b="0" lang="de-DE" sz="1600" spc="-1" strike="noStrike">
              <a:latin typeface="Arial"/>
            </a:endParaRPr>
          </a:p>
        </p:txBody>
      </p:sp>
      <p:sp>
        <p:nvSpPr>
          <p:cNvPr id="311" name="Abgerundetes Rechteck 13"/>
          <p:cNvSpPr/>
          <p:nvPr/>
        </p:nvSpPr>
        <p:spPr>
          <a:xfrm>
            <a:off x="2077920" y="2651760"/>
            <a:ext cx="4987800" cy="1007640"/>
          </a:xfrm>
          <a:prstGeom prst="roundRect">
            <a:avLst>
              <a:gd name="adj" fmla="val 775"/>
            </a:avLst>
          </a:prstGeom>
          <a:solidFill>
            <a:schemeClr val="accent5">
              <a:lumMod val="40000"/>
              <a:lumOff val="60000"/>
            </a:schemeClr>
          </a:solidFill>
          <a:ln>
            <a:noFill/>
          </a:ln>
          <a:effectLst>
            <a:outerShdw algn="tl" blurRad="50760" dir="2700000" dist="37674"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nSpc>
                <a:spcPct val="120000"/>
              </a:lnSpc>
            </a:pPr>
            <a:r>
              <a:rPr b="0" lang="de-DE" sz="1600" spc="-1" strike="noStrike">
                <a:solidFill>
                  <a:srgbClr val="404040"/>
                </a:solidFill>
                <a:latin typeface="Arial"/>
              </a:rPr>
              <a:t>Wahlpflichtfächer ab Klasse 7</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Technik</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Alltagskultur, Ernährung, Soziales (AES</a:t>
            </a:r>
            <a:r>
              <a:rPr b="0" lang="de-DE" sz="1600" spc="-1" strike="noStrike">
                <a:solidFill>
                  <a:srgbClr val="404040"/>
                </a:solidFill>
                <a:latin typeface="Garamond"/>
              </a:rPr>
              <a:t>)</a:t>
            </a:r>
            <a:endParaRPr b="0" lang="de-DE" sz="1600" spc="-1" strike="noStrike">
              <a:latin typeface="Arial"/>
            </a:endParaRPr>
          </a:p>
        </p:txBody>
      </p:sp>
      <p:sp>
        <p:nvSpPr>
          <p:cNvPr id="312" name="Abgerundetes Rechteck 16"/>
          <p:cNvSpPr/>
          <p:nvPr/>
        </p:nvSpPr>
        <p:spPr>
          <a:xfrm>
            <a:off x="2077920" y="3840120"/>
            <a:ext cx="4987800" cy="1363680"/>
          </a:xfrm>
          <a:prstGeom prst="roundRect">
            <a:avLst>
              <a:gd name="adj" fmla="val 0"/>
            </a:avLst>
          </a:prstGeom>
          <a:solidFill>
            <a:schemeClr val="accent5">
              <a:lumMod val="40000"/>
              <a:lumOff val="60000"/>
            </a:schemeClr>
          </a:solid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Profilfächer* ab Klasse 8</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Naturwissenschaft und Technik (NwT)</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Informatik, Mathematik, Physik (IMP)</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dritte Fremdsprache Spanisch</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Sport oder Musik oder Bildende Kunst</a:t>
            </a:r>
            <a:endParaRPr b="0" lang="de-DE" sz="1600" spc="-1" strike="noStrike">
              <a:latin typeface="Arial"/>
            </a:endParaRPr>
          </a:p>
        </p:txBody>
      </p:sp>
      <p:sp>
        <p:nvSpPr>
          <p:cNvPr id="313" name="Textfeld 1"/>
          <p:cNvSpPr/>
          <p:nvPr/>
        </p:nvSpPr>
        <p:spPr>
          <a:xfrm>
            <a:off x="5939280" y="5580000"/>
            <a:ext cx="2113560" cy="2728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1200" spc="-1" strike="noStrike">
                <a:solidFill>
                  <a:srgbClr val="656565"/>
                </a:solidFill>
                <a:latin typeface="Arial"/>
              </a:rPr>
              <a:t>*je nach Angebot der Schule</a:t>
            </a:r>
            <a:endParaRPr b="0" lang="de-DE" sz="1200" spc="-1" strike="noStrike">
              <a:latin typeface="Arial"/>
            </a:endParaRPr>
          </a:p>
        </p:txBody>
      </p:sp>
      <p:sp>
        <p:nvSpPr>
          <p:cNvPr id="314" name="Rechteck 11"/>
          <p:cNvSpPr/>
          <p:nvPr/>
        </p:nvSpPr>
        <p:spPr>
          <a:xfrm>
            <a:off x="402840" y="855360"/>
            <a:ext cx="83800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15" name="Titel 3"/>
          <p:cNvSpPr/>
          <p:nvPr/>
        </p:nvSpPr>
        <p:spPr>
          <a:xfrm>
            <a:off x="391680" y="293400"/>
            <a:ext cx="8229240" cy="3456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endParaRPr b="0" lang="de-DE" sz="4000" spc="-1" strike="noStrike">
              <a:latin typeface="Arial"/>
            </a:endParaRPr>
          </a:p>
          <a:p>
            <a:pPr>
              <a:lnSpc>
                <a:spcPct val="100000"/>
              </a:lnSpc>
            </a:pPr>
            <a:r>
              <a:rPr b="0" lang="de-DE" sz="3000" spc="-1" strike="noStrike">
                <a:solidFill>
                  <a:srgbClr val="404040"/>
                </a:solidFill>
                <a:latin typeface="Arial"/>
              </a:rPr>
              <a:t>Die Gemeinschaftsschule </a:t>
            </a:r>
            <a:endParaRPr b="0" lang="de-DE" sz="3000" spc="-1" strike="noStrike">
              <a:latin typeface="Arial"/>
            </a:endParaRPr>
          </a:p>
          <a:p>
            <a:pPr>
              <a:lnSpc>
                <a:spcPct val="100000"/>
              </a:lnSpc>
            </a:pPr>
            <a:r>
              <a:rPr b="0" lang="de-DE" sz="3000" spc="-1" strike="noStrike">
                <a:solidFill>
                  <a:srgbClr val="404040"/>
                </a:solidFill>
                <a:latin typeface="Garamond"/>
              </a:rPr>
              <a:t> </a:t>
            </a:r>
            <a:endParaRPr b="0" lang="de-DE" sz="3000" spc="-1" strike="noStrike">
              <a:latin typeface="Arial"/>
            </a:endParaRPr>
          </a:p>
        </p:txBody>
      </p:sp>
      <p:sp>
        <p:nvSpPr>
          <p:cNvPr id="316" name="Rechteck 17"/>
          <p:cNvSpPr/>
          <p:nvPr/>
        </p:nvSpPr>
        <p:spPr>
          <a:xfrm>
            <a:off x="344880" y="1103760"/>
            <a:ext cx="320328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1800" spc="-1" strike="noStrike">
                <a:solidFill>
                  <a:srgbClr val="404040"/>
                </a:solidFill>
                <a:latin typeface="Arial"/>
              </a:rPr>
              <a:t>Wahlpflichtfächer/ Profilfächer</a:t>
            </a:r>
            <a:endParaRPr b="0" lang="de-DE" sz="1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318"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19</a:t>
            </a:r>
            <a:endParaRPr b="0" lang="de-DE" sz="1000" spc="-1" strike="noStrike">
              <a:latin typeface="Times New Roman"/>
            </a:endParaRPr>
          </a:p>
        </p:txBody>
      </p:sp>
      <p:sp>
        <p:nvSpPr>
          <p:cNvPr id="319" name="Titel 3"/>
          <p:cNvSpPr/>
          <p:nvPr/>
        </p:nvSpPr>
        <p:spPr>
          <a:xfrm>
            <a:off x="457200" y="561960"/>
            <a:ext cx="8229240" cy="1282320"/>
          </a:xfrm>
          <a:prstGeom prst="rect">
            <a:avLst/>
          </a:prstGeom>
          <a:noFill/>
          <a:ln w="0">
            <a:noFill/>
          </a:ln>
        </p:spPr>
        <p:style>
          <a:lnRef idx="0"/>
          <a:fillRef idx="0"/>
          <a:effectRef idx="0"/>
          <a:fontRef idx="minor"/>
        </p:style>
      </p:sp>
      <p:sp>
        <p:nvSpPr>
          <p:cNvPr id="320" name="Freihandform 12"/>
          <p:cNvSpPr/>
          <p:nvPr/>
        </p:nvSpPr>
        <p:spPr>
          <a:xfrm>
            <a:off x="481320" y="2463120"/>
            <a:ext cx="3382200" cy="1542240"/>
          </a:xfrm>
          <a:custGeom>
            <a:avLst/>
            <a:gdLst/>
            <a:ah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p:style>
        <p:txBody>
          <a:bodyPr lIns="108000" rIns="108000" tIns="0" bIns="0">
            <a:noAutofit/>
          </a:bodyPr>
          <a:p>
            <a:pPr>
              <a:lnSpc>
                <a:spcPct val="90000"/>
              </a:lnSpc>
              <a:spcAft>
                <a:spcPts val="210"/>
              </a:spcAft>
            </a:pPr>
            <a:endParaRPr b="0" lang="de-DE" sz="1800" spc="-1" strike="noStrike">
              <a:latin typeface="Arial"/>
            </a:endParaRPr>
          </a:p>
          <a:p>
            <a:pPr marL="285840" indent="-285480">
              <a:lnSpc>
                <a:spcPct val="100000"/>
              </a:lnSpc>
              <a:spcAft>
                <a:spcPts val="561"/>
              </a:spcAft>
              <a:buClr>
                <a:srgbClr val="404040"/>
              </a:buClr>
              <a:buFont typeface="Arial"/>
              <a:buChar char="•"/>
            </a:pPr>
            <a:r>
              <a:rPr b="0" lang="de-DE" sz="1600" spc="-1" strike="noStrike">
                <a:solidFill>
                  <a:srgbClr val="404040"/>
                </a:solidFill>
                <a:latin typeface="Arial"/>
              </a:rPr>
              <a:t>Beratung/Unterstützung an der allgemeinen Schule durch die sonderpädagogischen Bildungs- und Beratungszentren (SBBZ)</a:t>
            </a:r>
            <a:endParaRPr b="0" lang="de-DE" sz="1600" spc="-1" strike="noStrike">
              <a:latin typeface="Arial"/>
            </a:endParaRPr>
          </a:p>
        </p:txBody>
      </p:sp>
      <p:sp>
        <p:nvSpPr>
          <p:cNvPr id="321" name="Freihandform 14"/>
          <p:cNvSpPr/>
          <p:nvPr/>
        </p:nvSpPr>
        <p:spPr>
          <a:xfrm>
            <a:off x="3570840" y="3788640"/>
            <a:ext cx="5197680" cy="2088000"/>
          </a:xfrm>
          <a:custGeom>
            <a:avLst/>
            <a:gdLst/>
            <a:ah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p:style>
        <p:txBody>
          <a:bodyPr lIns="108000" rIns="108000" tIns="0" bIns="0">
            <a:noAutofit/>
          </a:bodyPr>
          <a:p>
            <a:pPr>
              <a:lnSpc>
                <a:spcPct val="100000"/>
              </a:lnSpc>
              <a:spcAft>
                <a:spcPts val="561"/>
              </a:spcAft>
            </a:pPr>
            <a:endParaRPr b="0" lang="de-DE" sz="1800" spc="-1" strike="noStrike">
              <a:latin typeface="Arial"/>
            </a:endParaRPr>
          </a:p>
          <a:p>
            <a:pPr marL="457200">
              <a:lnSpc>
                <a:spcPct val="100000"/>
              </a:lnSpc>
            </a:pPr>
            <a:endParaRPr b="0" lang="de-DE" sz="1800" spc="-1" strike="noStrike">
              <a:latin typeface="Arial"/>
            </a:endParaRPr>
          </a:p>
        </p:txBody>
      </p:sp>
      <p:sp>
        <p:nvSpPr>
          <p:cNvPr id="322" name="Abgerundetes Rechteck 21"/>
          <p:cNvSpPr/>
          <p:nvPr/>
        </p:nvSpPr>
        <p:spPr>
          <a:xfrm>
            <a:off x="464760" y="1757520"/>
            <a:ext cx="3641400" cy="64764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6"/>
          </a:lnRef>
          <a:fillRef idx="2">
            <a:schemeClr val="accent6"/>
          </a:fillRef>
          <a:effectRef idx="1">
            <a:schemeClr val="accent6"/>
          </a:effectRef>
          <a:fontRef idx="minor"/>
        </p:style>
        <p:txBody>
          <a:bodyPr lIns="108000" rIns="108000" tIns="252720" bIns="252720" anchor="ctr">
            <a:noAutofit/>
          </a:bodyPr>
          <a:p>
            <a:pPr>
              <a:lnSpc>
                <a:spcPct val="90000"/>
              </a:lnSpc>
              <a:spcAft>
                <a:spcPts val="561"/>
              </a:spcAft>
            </a:pPr>
            <a:r>
              <a:rPr b="1" lang="de-DE" sz="1600" spc="-1" strike="noStrike">
                <a:solidFill>
                  <a:srgbClr val="404040"/>
                </a:solidFill>
                <a:latin typeface="Arial"/>
              </a:rPr>
              <a:t>Der sonderpädagogische Dienst</a:t>
            </a:r>
            <a:endParaRPr b="0" lang="de-DE" sz="1600" spc="-1" strike="noStrike">
              <a:latin typeface="Arial"/>
            </a:endParaRPr>
          </a:p>
        </p:txBody>
      </p:sp>
      <p:sp>
        <p:nvSpPr>
          <p:cNvPr id="323" name="Abgerundetes Rechteck 22"/>
          <p:cNvSpPr/>
          <p:nvPr/>
        </p:nvSpPr>
        <p:spPr>
          <a:xfrm>
            <a:off x="4333680" y="1758960"/>
            <a:ext cx="4514760" cy="64764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252720" rIns="252720" tIns="252720" bIns="252720" anchor="ctr">
            <a:noAutofit/>
          </a:bodyPr>
          <a:p>
            <a:pPr>
              <a:lnSpc>
                <a:spcPct val="90000"/>
              </a:lnSpc>
              <a:spcAft>
                <a:spcPts val="561"/>
              </a:spcAft>
            </a:pPr>
            <a:r>
              <a:rPr b="1" lang="de-DE" sz="1600" spc="-1" strike="noStrike">
                <a:solidFill>
                  <a:srgbClr val="404040"/>
                </a:solidFill>
                <a:latin typeface="Arial"/>
              </a:rPr>
              <a:t>Das sonderpädagogische Bildungsangebot </a:t>
            </a:r>
            <a:endParaRPr b="0" lang="de-DE" sz="1600" spc="-1" strike="noStrike">
              <a:latin typeface="Arial"/>
            </a:endParaRPr>
          </a:p>
        </p:txBody>
      </p:sp>
      <p:sp>
        <p:nvSpPr>
          <p:cNvPr id="324" name="Freihandform 11"/>
          <p:cNvSpPr/>
          <p:nvPr/>
        </p:nvSpPr>
        <p:spPr>
          <a:xfrm>
            <a:off x="4340160" y="2460600"/>
            <a:ext cx="4508280" cy="3105000"/>
          </a:xfrm>
          <a:custGeom>
            <a:avLst/>
            <a:gdLst/>
            <a:ah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p:style>
        <p:txBody>
          <a:bodyPr lIns="108000" rIns="108000" tIns="0" bIns="0">
            <a:noAutofit/>
          </a:bodyPr>
          <a:p>
            <a:pPr>
              <a:lnSpc>
                <a:spcPct val="90000"/>
              </a:lnSpc>
              <a:spcAft>
                <a:spcPts val="210"/>
              </a:spcAft>
            </a:pPr>
            <a:endParaRPr b="0" lang="de-DE" sz="1800" spc="-1" strike="noStrike">
              <a:latin typeface="Arial"/>
            </a:endParaRPr>
          </a:p>
          <a:p>
            <a:pPr lvl="1" marL="285840" indent="-285480">
              <a:lnSpc>
                <a:spcPct val="100000"/>
              </a:lnSpc>
              <a:spcAft>
                <a:spcPts val="561"/>
              </a:spcAft>
              <a:buClr>
                <a:srgbClr val="404040"/>
              </a:buClr>
              <a:buFont typeface="Arial"/>
              <a:buChar char="•"/>
            </a:pPr>
            <a:r>
              <a:rPr b="0" lang="de-DE" sz="1600" spc="-1" strike="noStrike" u="sng">
                <a:solidFill>
                  <a:srgbClr val="404040"/>
                </a:solidFill>
                <a:uFillTx/>
                <a:latin typeface="Arial"/>
              </a:rPr>
              <a:t>Voraussetzung</a:t>
            </a:r>
            <a:r>
              <a:rPr b="0" lang="de-DE" sz="1600" spc="-1" strike="noStrike">
                <a:solidFill>
                  <a:srgbClr val="404040"/>
                </a:solidFill>
                <a:latin typeface="Arial"/>
              </a:rPr>
              <a:t>: durch das Staatliche Schulamt festgestellter Anspruch (i. d. R. befristet)</a:t>
            </a:r>
            <a:endParaRPr b="0" lang="de-DE" sz="1600" spc="-1" strike="noStrike">
              <a:latin typeface="Arial"/>
            </a:endParaRPr>
          </a:p>
          <a:p>
            <a:pPr>
              <a:lnSpc>
                <a:spcPct val="100000"/>
              </a:lnSpc>
              <a:spcAft>
                <a:spcPts val="561"/>
              </a:spcAft>
            </a:pPr>
            <a:endParaRPr b="0" lang="de-DE" sz="1600" spc="-1" strike="noStrike">
              <a:latin typeface="Arial"/>
            </a:endParaRPr>
          </a:p>
          <a:p>
            <a:pPr marL="285840" indent="-285480">
              <a:lnSpc>
                <a:spcPct val="90000"/>
              </a:lnSpc>
              <a:spcAft>
                <a:spcPts val="561"/>
              </a:spcAft>
              <a:buClr>
                <a:srgbClr val="404040"/>
              </a:buClr>
              <a:buFont typeface="Arial"/>
              <a:buChar char="•"/>
            </a:pPr>
            <a:r>
              <a:rPr b="0" lang="de-DE" sz="1600" spc="-1" strike="noStrike" u="sng">
                <a:solidFill>
                  <a:srgbClr val="404040"/>
                </a:solidFill>
                <a:uFillTx/>
                <a:latin typeface="Arial"/>
              </a:rPr>
              <a:t>Organisationsformen</a:t>
            </a:r>
            <a:endParaRPr b="0" lang="de-DE" sz="1600" spc="-1" strike="noStrike">
              <a:latin typeface="Arial"/>
            </a:endParaRPr>
          </a:p>
          <a:p>
            <a:pPr lvl="1" marL="743040" indent="-285480">
              <a:lnSpc>
                <a:spcPct val="100000"/>
              </a:lnSpc>
              <a:spcAft>
                <a:spcPts val="561"/>
              </a:spcAft>
              <a:buClr>
                <a:srgbClr val="ff4040"/>
              </a:buClr>
              <a:buFont typeface="Symbol"/>
              <a:buChar char="-"/>
            </a:pPr>
            <a:r>
              <a:rPr b="0" lang="de-DE" sz="1600" spc="-1" strike="noStrike">
                <a:solidFill>
                  <a:srgbClr val="ff4040"/>
                </a:solidFill>
                <a:latin typeface="Arial"/>
              </a:rPr>
              <a:t>Inklusives Bildungsangebot </a:t>
            </a:r>
            <a:endParaRPr b="0" lang="de-DE" sz="1600" spc="-1" strike="noStrike">
              <a:latin typeface="Arial"/>
            </a:endParaRPr>
          </a:p>
          <a:p>
            <a:pPr lvl="1" marL="743040" indent="-285480">
              <a:lnSpc>
                <a:spcPct val="100000"/>
              </a:lnSpc>
              <a:spcAft>
                <a:spcPts val="561"/>
              </a:spcAft>
              <a:buClr>
                <a:srgbClr val="ff4040"/>
              </a:buClr>
              <a:buFont typeface="Symbol"/>
              <a:buChar char="-"/>
            </a:pPr>
            <a:r>
              <a:rPr b="0" lang="de-DE" sz="1600" spc="-1" strike="noStrike">
                <a:solidFill>
                  <a:srgbClr val="ff4040"/>
                </a:solidFill>
                <a:latin typeface="Arial"/>
              </a:rPr>
              <a:t>Kooperative Organisationsformen</a:t>
            </a:r>
            <a:endParaRPr b="0" lang="de-DE" sz="1600" spc="-1" strike="noStrike">
              <a:latin typeface="Arial"/>
            </a:endParaRPr>
          </a:p>
          <a:p>
            <a:pPr lvl="1" marL="743040" indent="-285480">
              <a:lnSpc>
                <a:spcPct val="100000"/>
              </a:lnSpc>
              <a:spcAft>
                <a:spcPts val="561"/>
              </a:spcAft>
              <a:buClr>
                <a:srgbClr val="ff4040"/>
              </a:buClr>
              <a:buFont typeface="Symbol"/>
              <a:buChar char="-"/>
            </a:pPr>
            <a:r>
              <a:rPr b="0" lang="de-DE" sz="1600" spc="-1" strike="noStrike">
                <a:solidFill>
                  <a:srgbClr val="ff4040"/>
                </a:solidFill>
                <a:latin typeface="Arial"/>
              </a:rPr>
              <a:t>SBBZ (teilweise mit Bildungsgängen der allgemeinen Schulen) </a:t>
            </a:r>
            <a:endParaRPr b="0" lang="de-DE" sz="1600" spc="-1" strike="noStrike">
              <a:latin typeface="Arial"/>
            </a:endParaRPr>
          </a:p>
        </p:txBody>
      </p:sp>
      <p:sp>
        <p:nvSpPr>
          <p:cNvPr id="325" name="Rechteck 10"/>
          <p:cNvSpPr/>
          <p:nvPr/>
        </p:nvSpPr>
        <p:spPr>
          <a:xfrm>
            <a:off x="467640" y="1484640"/>
            <a:ext cx="838080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26" name="Titel 3"/>
          <p:cNvSpPr/>
          <p:nvPr/>
        </p:nvSpPr>
        <p:spPr>
          <a:xfrm>
            <a:off x="457200" y="561960"/>
            <a:ext cx="8384760" cy="850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de-DE" sz="3000" spc="-1" strike="noStrike">
                <a:solidFill>
                  <a:srgbClr val="404040"/>
                </a:solidFill>
                <a:latin typeface="Arial"/>
              </a:rPr>
              <a:t>Sonderpädagogisches Beratungs-, </a:t>
            </a:r>
            <a:endParaRPr b="0" lang="de-DE" sz="3000" spc="-1" strike="noStrike">
              <a:latin typeface="Arial"/>
            </a:endParaRPr>
          </a:p>
          <a:p>
            <a:pPr>
              <a:lnSpc>
                <a:spcPct val="100000"/>
              </a:lnSpc>
            </a:pPr>
            <a:r>
              <a:rPr b="0" lang="de-DE" sz="3000" spc="-1" strike="noStrike">
                <a:solidFill>
                  <a:srgbClr val="404040"/>
                </a:solidFill>
                <a:latin typeface="Arial"/>
              </a:rPr>
              <a:t> </a:t>
            </a:r>
            <a:r>
              <a:rPr b="0" lang="de-DE" sz="3000" spc="-1" strike="noStrike">
                <a:solidFill>
                  <a:srgbClr val="404040"/>
                </a:solidFill>
                <a:latin typeface="Arial"/>
              </a:rPr>
              <a:t>	</a:t>
            </a:r>
            <a:r>
              <a:rPr b="0" lang="de-DE" sz="3000" spc="-1" strike="noStrike">
                <a:solidFill>
                  <a:srgbClr val="404040"/>
                </a:solidFill>
                <a:latin typeface="Arial"/>
              </a:rPr>
              <a:t>        </a:t>
            </a:r>
            <a:r>
              <a:rPr b="0" lang="de-DE" sz="3000" spc="-1" strike="noStrike">
                <a:solidFill>
                  <a:srgbClr val="404040"/>
                </a:solidFill>
                <a:latin typeface="Arial"/>
              </a:rPr>
              <a:t>Unterstützungs- und Bildungsangebot</a:t>
            </a:r>
            <a:endParaRPr b="0" lang="de-DE" sz="3000" spc="-1" strike="noStrike">
              <a:latin typeface="Arial"/>
            </a:endParaRPr>
          </a:p>
        </p:txBody>
      </p:sp>
      <p:sp>
        <p:nvSpPr>
          <p:cNvPr id="327" name="Freihandform 15"/>
          <p:cNvSpPr/>
          <p:nvPr/>
        </p:nvSpPr>
        <p:spPr>
          <a:xfrm>
            <a:off x="3499560" y="6011640"/>
            <a:ext cx="5167440" cy="1103040"/>
          </a:xfrm>
          <a:custGeom>
            <a:avLst/>
            <a:gdLst/>
            <a:ah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p:style>
      </p:sp>
      <p:sp>
        <p:nvSpPr>
          <p:cNvPr id="328" name="Rechteck 1"/>
          <p:cNvSpPr/>
          <p:nvPr/>
        </p:nvSpPr>
        <p:spPr>
          <a:xfrm>
            <a:off x="467640" y="5496480"/>
            <a:ext cx="8378640" cy="333720"/>
          </a:xfrm>
          <a:prstGeom prst="rect">
            <a:avLst/>
          </a:prstGeom>
          <a:noFill/>
          <a:ln w="28575">
            <a:solidFill>
              <a:srgbClr val="bf0000">
                <a:lumMod val="60000"/>
                <a:lumOff val="40000"/>
              </a:srgbClr>
            </a:solidFill>
            <a:round/>
          </a:ln>
        </p:spPr>
        <p:style>
          <a:lnRef idx="0"/>
          <a:fillRef idx="0"/>
          <a:effectRef idx="0"/>
          <a:fontRef idx="minor"/>
        </p:style>
        <p:txBody>
          <a:bodyPr lIns="90000" rIns="90000" tIns="45000" bIns="45000">
            <a:spAutoFit/>
          </a:bodyPr>
          <a:p>
            <a:pPr algn="ctr">
              <a:lnSpc>
                <a:spcPct val="100000"/>
              </a:lnSpc>
            </a:pPr>
            <a:r>
              <a:rPr b="0" lang="de-DE" sz="1600" spc="-1" strike="noStrike" u="sng">
                <a:solidFill>
                  <a:srgbClr val="404040"/>
                </a:solidFill>
                <a:uFillTx/>
                <a:latin typeface="Arial"/>
              </a:rPr>
              <a:t>Bildungswegekonferenz</a:t>
            </a:r>
            <a:r>
              <a:rPr b="0" lang="de-DE" sz="1600" spc="-1" strike="noStrike">
                <a:solidFill>
                  <a:srgbClr val="404040"/>
                </a:solidFill>
                <a:latin typeface="Arial"/>
              </a:rPr>
              <a:t>: Klärung der Organisationsform mit allen Beteiligten</a:t>
            </a:r>
            <a:endParaRPr b="0" lang="de-DE" sz="16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Rechteck 11"/>
          <p:cNvSpPr/>
          <p:nvPr/>
        </p:nvSpPr>
        <p:spPr>
          <a:xfrm>
            <a:off x="457200" y="3856320"/>
            <a:ext cx="8208720" cy="1800000"/>
          </a:xfrm>
          <a:prstGeom prst="rect">
            <a:avLst/>
          </a:prstGeom>
          <a:solidFill>
            <a:schemeClr val="accent2">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17"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118" name="Titel 3"/>
          <p:cNvSpPr txBox="1"/>
          <p:nvPr/>
        </p:nvSpPr>
        <p:spPr>
          <a:xfrm>
            <a:off x="457200" y="561960"/>
            <a:ext cx="8229240" cy="706320"/>
          </a:xfrm>
          <a:prstGeom prst="rect">
            <a:avLst/>
          </a:prstGeom>
          <a:noFill/>
          <a:ln w="0">
            <a:noFill/>
          </a:ln>
        </p:spPr>
        <p:txBody>
          <a:bodyPr lIns="90000" rIns="90000" tIns="45000" bIns="45000" anchor="ctr">
            <a:normAutofit/>
          </a:bodyPr>
          <a:p>
            <a:pPr>
              <a:lnSpc>
                <a:spcPct val="100000"/>
              </a:lnSpc>
            </a:pPr>
            <a:r>
              <a:rPr b="0" lang="de-DE" sz="3000" spc="-1" strike="noStrike">
                <a:solidFill>
                  <a:srgbClr val="404040"/>
                </a:solidFill>
                <a:latin typeface="Arial"/>
              </a:rPr>
              <a:t>Überblick</a:t>
            </a:r>
            <a:endParaRPr b="0" lang="de-DE" sz="3000" spc="-1" strike="noStrike">
              <a:solidFill>
                <a:srgbClr val="000000"/>
              </a:solidFill>
              <a:latin typeface="Georgia"/>
            </a:endParaRPr>
          </a:p>
        </p:txBody>
      </p:sp>
      <p:sp>
        <p:nvSpPr>
          <p:cNvPr id="119"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2</a:t>
            </a:r>
            <a:endParaRPr b="0" lang="de-DE" sz="1000" spc="-1" strike="noStrike">
              <a:latin typeface="Times New Roman"/>
            </a:endParaRPr>
          </a:p>
        </p:txBody>
      </p:sp>
      <p:sp>
        <p:nvSpPr>
          <p:cNvPr id="120" name="Rechteck 10"/>
          <p:cNvSpPr/>
          <p:nvPr/>
        </p:nvSpPr>
        <p:spPr>
          <a:xfrm>
            <a:off x="467640" y="1484640"/>
            <a:ext cx="8387280" cy="647640"/>
          </a:xfrm>
          <a:prstGeom prst="rect">
            <a:avLst/>
          </a:prstGeom>
          <a:solidFill>
            <a:schemeClr val="accent2">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90000"/>
              </a:lnSpc>
              <a:spcAft>
                <a:spcPts val="981"/>
              </a:spcAft>
            </a:pPr>
            <a:r>
              <a:rPr b="0" lang="de-DE" sz="2800" spc="-1" strike="noStrike">
                <a:solidFill>
                  <a:srgbClr val="f4f4f4"/>
                </a:solidFill>
                <a:latin typeface="Arial"/>
              </a:rPr>
              <a:t> </a:t>
            </a:r>
            <a:r>
              <a:rPr b="0" lang="de-DE" sz="2800" spc="-1" strike="noStrike">
                <a:solidFill>
                  <a:srgbClr val="f4f4f4"/>
                </a:solidFill>
                <a:latin typeface="Arial"/>
              </a:rPr>
              <a:t>I. Von der Primar- in die Sekundarstufe </a:t>
            </a:r>
            <a:endParaRPr b="0" lang="de-DE" sz="2800" spc="-1" strike="noStrike">
              <a:latin typeface="Arial"/>
            </a:endParaRPr>
          </a:p>
        </p:txBody>
      </p:sp>
      <p:sp>
        <p:nvSpPr>
          <p:cNvPr id="121" name="Rechteck 12"/>
          <p:cNvSpPr/>
          <p:nvPr/>
        </p:nvSpPr>
        <p:spPr>
          <a:xfrm>
            <a:off x="467640" y="2277000"/>
            <a:ext cx="8387280" cy="647640"/>
          </a:xfrm>
          <a:prstGeom prst="rect">
            <a:avLst/>
          </a:prstGeom>
          <a:solidFill>
            <a:schemeClr val="accent3">
              <a:lumMod val="40000"/>
              <a:lumOff val="6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90000"/>
              </a:lnSpc>
              <a:spcAft>
                <a:spcPts val="981"/>
              </a:spcAft>
            </a:pPr>
            <a:r>
              <a:rPr b="0" lang="de-DE" sz="2800" spc="-1" strike="noStrike">
                <a:solidFill>
                  <a:srgbClr val="f4f4f4"/>
                </a:solidFill>
                <a:latin typeface="Arial"/>
              </a:rPr>
              <a:t> </a:t>
            </a:r>
            <a:r>
              <a:rPr b="0" lang="de-DE" sz="2800" spc="-1" strike="noStrike">
                <a:solidFill>
                  <a:srgbClr val="f4f4f4"/>
                </a:solidFill>
                <a:latin typeface="Arial"/>
              </a:rPr>
              <a:t>II. Die weiterführenden Schulen </a:t>
            </a:r>
            <a:endParaRPr b="0" lang="de-DE" sz="2800" spc="-1" strike="noStrike">
              <a:latin typeface="Arial"/>
            </a:endParaRPr>
          </a:p>
        </p:txBody>
      </p:sp>
      <p:sp>
        <p:nvSpPr>
          <p:cNvPr id="122" name="Rechteck 1"/>
          <p:cNvSpPr/>
          <p:nvPr/>
        </p:nvSpPr>
        <p:spPr>
          <a:xfrm>
            <a:off x="467640" y="3069000"/>
            <a:ext cx="8387280" cy="647640"/>
          </a:xfrm>
          <a:prstGeom prst="rect">
            <a:avLst/>
          </a:prstGeom>
          <a:solidFill>
            <a:schemeClr val="accent3">
              <a:lumMod val="20000"/>
              <a:lumOff val="8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90000"/>
              </a:lnSpc>
              <a:spcAft>
                <a:spcPts val="981"/>
              </a:spcAft>
            </a:pPr>
            <a:r>
              <a:rPr b="0" lang="de-DE" sz="2800" spc="-1" strike="noStrike">
                <a:solidFill>
                  <a:srgbClr val="f4f4f4"/>
                </a:solidFill>
                <a:latin typeface="Garamond"/>
              </a:rPr>
              <a:t> </a:t>
            </a:r>
            <a:r>
              <a:rPr b="0" lang="de-DE" sz="2800" spc="-1" strike="noStrike">
                <a:solidFill>
                  <a:srgbClr val="f4f4f4"/>
                </a:solidFill>
                <a:latin typeface="Arial"/>
              </a:rPr>
              <a:t>III. Die nächsten Schritte </a:t>
            </a:r>
            <a:endParaRPr b="0" lang="de-DE" sz="2800" spc="-1" strike="noStrike">
              <a:latin typeface="Arial"/>
            </a:endParaRPr>
          </a:p>
        </p:txBody>
      </p:sp>
      <p:pic>
        <p:nvPicPr>
          <p:cNvPr id="123" name="Bild 6" descr="Foto Folie 3.jpg"/>
          <p:cNvPicPr/>
          <p:nvPr/>
        </p:nvPicPr>
        <p:blipFill>
          <a:blip r:embed="rId1"/>
          <a:stretch/>
        </p:blipFill>
        <p:spPr>
          <a:xfrm>
            <a:off x="467640" y="3861000"/>
            <a:ext cx="2736000" cy="1800000"/>
          </a:xfrm>
          <a:prstGeom prst="rect">
            <a:avLst/>
          </a:prstGeom>
          <a:ln w="0">
            <a:noFill/>
          </a:ln>
        </p:spPr>
      </p:pic>
      <p:pic>
        <p:nvPicPr>
          <p:cNvPr id="124" name="Bild 7" descr="Foto Folie 17.jpg"/>
          <p:cNvPicPr/>
          <p:nvPr/>
        </p:nvPicPr>
        <p:blipFill>
          <a:blip r:embed="rId2"/>
          <a:stretch/>
        </p:blipFill>
        <p:spPr>
          <a:xfrm>
            <a:off x="3332880" y="3861000"/>
            <a:ext cx="2664000" cy="1800000"/>
          </a:xfrm>
          <a:prstGeom prst="rect">
            <a:avLst/>
          </a:prstGeom>
          <a:ln w="0">
            <a:noFill/>
          </a:ln>
        </p:spPr>
      </p:pic>
      <p:pic>
        <p:nvPicPr>
          <p:cNvPr id="125" name="Bild 9" descr="Foto Folie 24.jpg"/>
          <p:cNvPicPr/>
          <p:nvPr/>
        </p:nvPicPr>
        <p:blipFill>
          <a:blip r:embed="rId3"/>
          <a:srcRect l="0" t="0" r="0" b="6861"/>
          <a:stretch/>
        </p:blipFill>
        <p:spPr>
          <a:xfrm>
            <a:off x="6126120" y="3861000"/>
            <a:ext cx="2735640" cy="1799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330"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20</a:t>
            </a:r>
            <a:endParaRPr b="0" lang="de-DE" sz="1000" spc="-1" strike="noStrike">
              <a:latin typeface="Times New Roman"/>
            </a:endParaRPr>
          </a:p>
        </p:txBody>
      </p:sp>
      <p:sp>
        <p:nvSpPr>
          <p:cNvPr id="331"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Bildungswege in der Sekundarstufe (Auswahl)</a:t>
            </a:r>
            <a:endParaRPr b="0" lang="de-DE" sz="3000" spc="-1" strike="noStrike">
              <a:latin typeface="Arial"/>
            </a:endParaRPr>
          </a:p>
        </p:txBody>
      </p:sp>
      <p:sp>
        <p:nvSpPr>
          <p:cNvPr id="332" name="Rechteck 7"/>
          <p:cNvSpPr/>
          <p:nvPr/>
        </p:nvSpPr>
        <p:spPr>
          <a:xfrm>
            <a:off x="8133120" y="1756440"/>
            <a:ext cx="719640" cy="2943720"/>
          </a:xfrm>
          <a:prstGeom prst="rect">
            <a:avLst/>
          </a:prstGeom>
          <a:solidFill>
            <a:schemeClr val="accent2">
              <a:lumMod val="40000"/>
              <a:lumOff val="60000"/>
            </a:schemeClr>
          </a:solidFill>
          <a:ln>
            <a:noFill/>
          </a:ln>
          <a:effectLst>
            <a:outerShdw blurRad="50760" dir="5400000" dist="25560" rotWithShape="0">
              <a:srgbClr val="000000">
                <a:alpha val="45000"/>
              </a:srgbClr>
            </a:outerShdw>
          </a:effectLst>
        </p:spPr>
        <p:style>
          <a:lnRef idx="1">
            <a:schemeClr val="accent2"/>
          </a:lnRef>
          <a:fillRef idx="3">
            <a:schemeClr val="accent2"/>
          </a:fillRef>
          <a:effectRef idx="2">
            <a:schemeClr val="accent2"/>
          </a:effectRef>
          <a:fontRef idx="minor"/>
        </p:style>
        <p:txBody>
          <a:bodyPr lIns="90000" rIns="90000" tIns="45000" bIns="45000" anchor="ctr" vert="vert270" rot="16200000">
            <a:noAutofit/>
          </a:bodyPr>
          <a:p>
            <a:pPr algn="ctr">
              <a:lnSpc>
                <a:spcPct val="100000"/>
              </a:lnSpc>
            </a:pPr>
            <a:r>
              <a:rPr b="1" lang="de-DE" sz="1500" spc="-1" strike="noStrike">
                <a:solidFill>
                  <a:srgbClr val="404040"/>
                </a:solidFill>
                <a:latin typeface="Arial"/>
              </a:rPr>
              <a:t>Allgemeine </a:t>
            </a:r>
            <a:endParaRPr b="0" lang="de-DE" sz="1500" spc="-1" strike="noStrike">
              <a:latin typeface="Arial"/>
            </a:endParaRPr>
          </a:p>
          <a:p>
            <a:pPr algn="ctr">
              <a:lnSpc>
                <a:spcPct val="100000"/>
              </a:lnSpc>
            </a:pPr>
            <a:r>
              <a:rPr b="1" lang="de-DE" sz="1500" spc="-1" strike="noStrike">
                <a:solidFill>
                  <a:srgbClr val="404040"/>
                </a:solidFill>
                <a:latin typeface="Arial"/>
              </a:rPr>
              <a:t>Hochschulreife </a:t>
            </a:r>
            <a:endParaRPr b="0" lang="de-DE" sz="1500" spc="-1" strike="noStrike">
              <a:latin typeface="Arial"/>
            </a:endParaRPr>
          </a:p>
        </p:txBody>
      </p:sp>
      <p:sp>
        <p:nvSpPr>
          <p:cNvPr id="333" name="Eingekerbter Richtungspfeil 4"/>
          <p:cNvSpPr/>
          <p:nvPr/>
        </p:nvSpPr>
        <p:spPr>
          <a:xfrm rot="16200000">
            <a:off x="-2592720" y="410760"/>
            <a:ext cx="1514160" cy="1009440"/>
          </a:xfrm>
          <a:prstGeom prst="rect">
            <a:avLst/>
          </a:prstGeom>
          <a:noFill/>
          <a:ln w="0">
            <a:noFill/>
          </a:ln>
        </p:spPr>
        <p:style>
          <a:lnRef idx="0"/>
          <a:fillRef idx="0"/>
          <a:effectRef idx="0"/>
          <a:fontRef idx="minor"/>
        </p:style>
      </p:sp>
      <p:sp>
        <p:nvSpPr>
          <p:cNvPr id="334" name="Rechteck 9"/>
          <p:cNvSpPr/>
          <p:nvPr/>
        </p:nvSpPr>
        <p:spPr>
          <a:xfrm>
            <a:off x="2176920" y="2967480"/>
            <a:ext cx="45716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de-DE" sz="1800" spc="-1" strike="noStrike">
                <a:solidFill>
                  <a:srgbClr val="000000"/>
                </a:solidFill>
                <a:latin typeface="Georgia"/>
              </a:rPr>
              <a:t> </a:t>
            </a:r>
            <a:endParaRPr b="0" lang="de-DE" sz="1800" spc="-1" strike="noStrike">
              <a:latin typeface="Arial"/>
            </a:endParaRPr>
          </a:p>
        </p:txBody>
      </p:sp>
      <p:sp>
        <p:nvSpPr>
          <p:cNvPr id="335" name="Rechteck 16"/>
          <p:cNvSpPr/>
          <p:nvPr/>
        </p:nvSpPr>
        <p:spPr>
          <a:xfrm>
            <a:off x="8131320" y="4756320"/>
            <a:ext cx="719640" cy="1079640"/>
          </a:xfrm>
          <a:prstGeom prst="rect">
            <a:avLst/>
          </a:prstGeom>
          <a:solidFill>
            <a:schemeClr val="accent2">
              <a:lumMod val="40000"/>
              <a:lumOff val="60000"/>
            </a:schemeClr>
          </a:solidFill>
          <a:ln>
            <a:noFill/>
          </a:ln>
          <a:effectLst>
            <a:outerShdw blurRad="50760" dir="5400000" dist="25560" rotWithShape="0">
              <a:srgbClr val="000000">
                <a:alpha val="45000"/>
              </a:srgbClr>
            </a:outerShdw>
          </a:effectLst>
        </p:spPr>
        <p:style>
          <a:lnRef idx="1">
            <a:schemeClr val="accent2"/>
          </a:lnRef>
          <a:fillRef idx="3">
            <a:schemeClr val="accent2"/>
          </a:fillRef>
          <a:effectRef idx="2">
            <a:schemeClr val="accent2"/>
          </a:effectRef>
          <a:fontRef idx="minor"/>
        </p:style>
        <p:txBody>
          <a:bodyPr lIns="90000" rIns="90000" tIns="45000" bIns="45000" anchor="ctr" vert="vert270" rot="16200000">
            <a:noAutofit/>
          </a:bodyPr>
          <a:p>
            <a:pPr algn="ctr">
              <a:lnSpc>
                <a:spcPct val="100000"/>
              </a:lnSpc>
            </a:pPr>
            <a:r>
              <a:rPr b="1" lang="de-DE" sz="1500" spc="-1" strike="noStrike">
                <a:solidFill>
                  <a:srgbClr val="404040"/>
                </a:solidFill>
                <a:latin typeface="Arial"/>
              </a:rPr>
              <a:t>Fachhoch-schulreife </a:t>
            </a:r>
            <a:endParaRPr b="0" lang="de-DE" sz="1500" spc="-1" strike="noStrike">
              <a:latin typeface="Arial"/>
            </a:endParaRPr>
          </a:p>
        </p:txBody>
      </p:sp>
      <p:sp>
        <p:nvSpPr>
          <p:cNvPr id="336" name="Richtungspfeil 12"/>
          <p:cNvSpPr/>
          <p:nvPr/>
        </p:nvSpPr>
        <p:spPr>
          <a:xfrm>
            <a:off x="4756320" y="3795480"/>
            <a:ext cx="3249000" cy="431640"/>
          </a:xfrm>
          <a:prstGeom prst="homePlate">
            <a:avLst>
              <a:gd name="adj" fmla="val 50000"/>
            </a:avLst>
          </a:prstGeom>
          <a:solidFill>
            <a:srgbClr val="ffffff"/>
          </a:solidFill>
          <a:ln w="19050">
            <a:solidFill>
              <a:srgbClr val="bf0000">
                <a:lumMod val="60000"/>
                <a:lumOff val="40000"/>
              </a:srgbClr>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 </a:t>
            </a:r>
            <a:r>
              <a:rPr b="0" lang="de-DE" sz="1600" spc="-1" strike="noStrike">
                <a:solidFill>
                  <a:srgbClr val="404040"/>
                </a:solidFill>
                <a:latin typeface="Arial"/>
              </a:rPr>
              <a:t>Berufliches Gymnasium </a:t>
            </a:r>
            <a:endParaRPr b="0" lang="de-DE" sz="1600" spc="-1" strike="noStrike">
              <a:latin typeface="Arial"/>
            </a:endParaRPr>
          </a:p>
        </p:txBody>
      </p:sp>
      <p:sp>
        <p:nvSpPr>
          <p:cNvPr id="337" name="Rechteck 13"/>
          <p:cNvSpPr/>
          <p:nvPr/>
        </p:nvSpPr>
        <p:spPr>
          <a:xfrm>
            <a:off x="3925440" y="1780560"/>
            <a:ext cx="719640" cy="4067640"/>
          </a:xfrm>
          <a:prstGeom prst="rect">
            <a:avLst/>
          </a:prstGeom>
          <a:solidFill>
            <a:schemeClr val="accent2">
              <a:lumMod val="40000"/>
              <a:lumOff val="60000"/>
            </a:schemeClr>
          </a:solidFill>
          <a:ln>
            <a:noFill/>
          </a:ln>
          <a:effectLst>
            <a:outerShdw blurRad="50760" dir="5400000" dist="25560" rotWithShape="0">
              <a:srgbClr val="000000">
                <a:alpha val="45000"/>
              </a:srgbClr>
            </a:outerShdw>
          </a:effectLst>
        </p:spPr>
        <p:style>
          <a:lnRef idx="1">
            <a:schemeClr val="accent2"/>
          </a:lnRef>
          <a:fillRef idx="3">
            <a:schemeClr val="accent2"/>
          </a:fillRef>
          <a:effectRef idx="2">
            <a:schemeClr val="accent2"/>
          </a:effectRef>
          <a:fontRef idx="minor"/>
        </p:style>
        <p:txBody>
          <a:bodyPr lIns="90000" rIns="90000" tIns="45000" bIns="45000" anchor="ctr" vert="vert270" rot="16200000">
            <a:noAutofit/>
          </a:bodyPr>
          <a:p>
            <a:pPr>
              <a:lnSpc>
                <a:spcPct val="100000"/>
              </a:lnSpc>
            </a:pPr>
            <a:r>
              <a:rPr b="1" lang="de-DE" sz="1100" spc="-1" strike="noStrike">
                <a:solidFill>
                  <a:srgbClr val="404040"/>
                </a:solidFill>
                <a:latin typeface="Arial"/>
              </a:rPr>
              <a:t> </a:t>
            </a:r>
            <a:endParaRPr b="0" lang="de-DE" sz="1100" spc="-1" strike="noStrike">
              <a:latin typeface="Arial"/>
            </a:endParaRPr>
          </a:p>
        </p:txBody>
      </p:sp>
      <p:sp>
        <p:nvSpPr>
          <p:cNvPr id="338" name="Rechteck 14"/>
          <p:cNvSpPr/>
          <p:nvPr/>
        </p:nvSpPr>
        <p:spPr>
          <a:xfrm>
            <a:off x="4756320" y="4315680"/>
            <a:ext cx="1253520" cy="1036440"/>
          </a:xfrm>
          <a:prstGeom prst="rect">
            <a:avLst/>
          </a:prstGeom>
          <a:solidFill>
            <a:schemeClr val="accent3">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110520" rIns="110520" tIns="110520" bIns="110520" anchor="ctr">
            <a:noAutofit/>
          </a:bodyPr>
          <a:p>
            <a:pPr>
              <a:lnSpc>
                <a:spcPct val="90000"/>
              </a:lnSpc>
              <a:spcAft>
                <a:spcPts val="561"/>
              </a:spcAft>
            </a:pPr>
            <a:r>
              <a:rPr b="0" lang="de-DE" sz="1600" spc="-1" strike="noStrike">
                <a:solidFill>
                  <a:srgbClr val="000000"/>
                </a:solidFill>
                <a:latin typeface="Arial"/>
              </a:rPr>
              <a:t>Duale oder schulische Berufs-ausbildung</a:t>
            </a:r>
            <a:endParaRPr b="0" lang="de-DE" sz="1600" spc="-1" strike="noStrike">
              <a:latin typeface="Arial"/>
            </a:endParaRPr>
          </a:p>
        </p:txBody>
      </p:sp>
      <p:sp>
        <p:nvSpPr>
          <p:cNvPr id="339" name="Richtungspfeil 15"/>
          <p:cNvSpPr/>
          <p:nvPr/>
        </p:nvSpPr>
        <p:spPr>
          <a:xfrm>
            <a:off x="4756320" y="5416920"/>
            <a:ext cx="3249000" cy="431640"/>
          </a:xfrm>
          <a:prstGeom prst="homePlate">
            <a:avLst>
              <a:gd name="adj" fmla="val 50000"/>
            </a:avLst>
          </a:prstGeom>
          <a:solidFill>
            <a:srgbClr val="ffffff"/>
          </a:solidFill>
          <a:ln w="19050">
            <a:solidFill>
              <a:srgbClr val="bf0000">
                <a:lumMod val="60000"/>
                <a:lumOff val="40000"/>
              </a:srgbClr>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 </a:t>
            </a:r>
            <a:r>
              <a:rPr b="0" lang="de-DE" sz="1600" spc="-1" strike="noStrike">
                <a:solidFill>
                  <a:srgbClr val="404040"/>
                </a:solidFill>
                <a:latin typeface="Arial"/>
              </a:rPr>
              <a:t>Berufskolleg</a:t>
            </a:r>
            <a:endParaRPr b="0" lang="de-DE" sz="1600" spc="-1" strike="noStrike">
              <a:latin typeface="Arial"/>
            </a:endParaRPr>
          </a:p>
        </p:txBody>
      </p:sp>
      <p:sp>
        <p:nvSpPr>
          <p:cNvPr id="340" name="Rechteck 17"/>
          <p:cNvSpPr/>
          <p:nvPr/>
        </p:nvSpPr>
        <p:spPr>
          <a:xfrm>
            <a:off x="466560" y="1780920"/>
            <a:ext cx="719640" cy="4067640"/>
          </a:xfrm>
          <a:prstGeom prst="rect">
            <a:avLst/>
          </a:prstGeom>
          <a:solidFill>
            <a:schemeClr val="accent3">
              <a:lumMod val="40000"/>
              <a:lumOff val="60000"/>
            </a:schemeClr>
          </a:solidFill>
          <a:ln>
            <a:noFill/>
          </a:ln>
          <a:effectLst>
            <a:outerShdw blurRad="50760" dir="5400000" dist="25560" rotWithShape="0">
              <a:srgbClr val="000000">
                <a:alpha val="45000"/>
              </a:srgbClr>
            </a:outerShdw>
          </a:effectLst>
        </p:spPr>
        <p:style>
          <a:lnRef idx="1">
            <a:schemeClr val="accent2"/>
          </a:lnRef>
          <a:fillRef idx="3">
            <a:schemeClr val="accent2"/>
          </a:fillRef>
          <a:effectRef idx="2">
            <a:schemeClr val="accent2"/>
          </a:effectRef>
          <a:fontRef idx="minor"/>
        </p:style>
      </p:sp>
      <p:sp>
        <p:nvSpPr>
          <p:cNvPr id="341" name="Richtungspfeil 21"/>
          <p:cNvSpPr/>
          <p:nvPr/>
        </p:nvSpPr>
        <p:spPr>
          <a:xfrm>
            <a:off x="6089760" y="4316400"/>
            <a:ext cx="1915560" cy="431640"/>
          </a:xfrm>
          <a:prstGeom prst="homePlate">
            <a:avLst>
              <a:gd name="adj" fmla="val 50000"/>
            </a:avLst>
          </a:prstGeom>
          <a:solidFill>
            <a:srgbClr val="ffffff"/>
          </a:solidFill>
          <a:ln w="19050">
            <a:solidFill>
              <a:srgbClr val="bf0000">
                <a:lumMod val="60000"/>
                <a:lumOff val="40000"/>
              </a:srgbClr>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Berufsoberschule </a:t>
            </a:r>
            <a:endParaRPr b="0" lang="de-DE" sz="1600" spc="-1" strike="noStrike">
              <a:latin typeface="Arial"/>
            </a:endParaRPr>
          </a:p>
        </p:txBody>
      </p:sp>
      <p:sp>
        <p:nvSpPr>
          <p:cNvPr id="342" name="Richtungspfeil 22"/>
          <p:cNvSpPr/>
          <p:nvPr/>
        </p:nvSpPr>
        <p:spPr>
          <a:xfrm>
            <a:off x="6089760" y="4901040"/>
            <a:ext cx="1915560" cy="431640"/>
          </a:xfrm>
          <a:prstGeom prst="homePlate">
            <a:avLst>
              <a:gd name="adj" fmla="val 50000"/>
            </a:avLst>
          </a:prstGeom>
          <a:solidFill>
            <a:srgbClr val="ffffff"/>
          </a:solidFill>
          <a:ln w="19050">
            <a:solidFill>
              <a:srgbClr val="bf0000">
                <a:lumMod val="60000"/>
                <a:lumOff val="40000"/>
              </a:srgbClr>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 </a:t>
            </a:r>
            <a:r>
              <a:rPr b="0" lang="de-DE" sz="1600" spc="-1" strike="noStrike">
                <a:solidFill>
                  <a:srgbClr val="404040"/>
                </a:solidFill>
                <a:latin typeface="Arial"/>
              </a:rPr>
              <a:t>Fachschule </a:t>
            </a:r>
            <a:endParaRPr b="0" lang="de-DE" sz="1600" spc="-1" strike="noStrike">
              <a:latin typeface="Arial"/>
            </a:endParaRPr>
          </a:p>
        </p:txBody>
      </p:sp>
      <p:sp>
        <p:nvSpPr>
          <p:cNvPr id="343" name="Richtungspfeil 20"/>
          <p:cNvSpPr/>
          <p:nvPr/>
        </p:nvSpPr>
        <p:spPr>
          <a:xfrm>
            <a:off x="472680" y="2711160"/>
            <a:ext cx="3359880" cy="431640"/>
          </a:xfrm>
          <a:prstGeom prst="homePlate">
            <a:avLst>
              <a:gd name="adj" fmla="val 50000"/>
            </a:avLst>
          </a:prstGeom>
          <a:solidFill>
            <a:srgbClr val="ffffff"/>
          </a:solidFill>
          <a:ln w="19050">
            <a:solidFill>
              <a:srgbClr val="bf0000">
                <a:lumMod val="60000"/>
                <a:lumOff val="40000"/>
              </a:srgbClr>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Realschule</a:t>
            </a:r>
            <a:endParaRPr b="0" lang="de-DE" sz="1600" spc="-1" strike="noStrike">
              <a:latin typeface="Arial"/>
            </a:endParaRPr>
          </a:p>
        </p:txBody>
      </p:sp>
      <p:sp>
        <p:nvSpPr>
          <p:cNvPr id="344" name="Richtungspfeil 10"/>
          <p:cNvSpPr/>
          <p:nvPr/>
        </p:nvSpPr>
        <p:spPr>
          <a:xfrm>
            <a:off x="727560" y="2228400"/>
            <a:ext cx="7277760" cy="431640"/>
          </a:xfrm>
          <a:prstGeom prst="homePlate">
            <a:avLst>
              <a:gd name="adj" fmla="val 50000"/>
            </a:avLst>
          </a:prstGeom>
          <a:solidFill>
            <a:srgbClr val="ffffff"/>
          </a:solidFill>
          <a:ln w="19050">
            <a:solidFill>
              <a:srgbClr val="bf0000">
                <a:lumMod val="60000"/>
                <a:lumOff val="40000"/>
              </a:srgbClr>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 </a:t>
            </a:r>
            <a:r>
              <a:rPr b="0" lang="de-DE" sz="1600" spc="-1" strike="noStrike">
                <a:solidFill>
                  <a:srgbClr val="404040"/>
                </a:solidFill>
                <a:latin typeface="Arial"/>
              </a:rPr>
              <a:t>	</a:t>
            </a:r>
            <a:r>
              <a:rPr b="0" lang="de-DE" sz="1600" spc="-1" strike="noStrike">
                <a:solidFill>
                  <a:srgbClr val="404040"/>
                </a:solidFill>
                <a:latin typeface="Arial"/>
              </a:rPr>
              <a:t>	</a:t>
            </a:r>
            <a:r>
              <a:rPr b="0" lang="de-DE" sz="1600" spc="-1" strike="noStrike">
                <a:solidFill>
                  <a:srgbClr val="404040"/>
                </a:solidFill>
                <a:latin typeface="Arial"/>
              </a:rPr>
              <a:t>	</a:t>
            </a:r>
            <a:r>
              <a:rPr b="0" lang="de-DE" sz="1600" spc="-1" strike="noStrike">
                <a:solidFill>
                  <a:srgbClr val="404040"/>
                </a:solidFill>
                <a:latin typeface="Arial"/>
              </a:rPr>
              <a:t>	</a:t>
            </a:r>
            <a:r>
              <a:rPr b="0" lang="de-DE" sz="1600" spc="-1" strike="noStrike">
                <a:solidFill>
                  <a:srgbClr val="404040"/>
                </a:solidFill>
                <a:latin typeface="Arial"/>
              </a:rPr>
              <a:t>        </a:t>
            </a:r>
            <a:r>
              <a:rPr b="0" lang="de-DE" sz="1600" spc="-1" strike="noStrike">
                <a:solidFill>
                  <a:srgbClr val="404040"/>
                </a:solidFill>
                <a:latin typeface="Arial"/>
              </a:rPr>
              <a:t>mit Oberstufe</a:t>
            </a:r>
            <a:endParaRPr b="0" lang="de-DE" sz="1600" spc="-1" strike="noStrike">
              <a:latin typeface="Arial"/>
            </a:endParaRPr>
          </a:p>
        </p:txBody>
      </p:sp>
      <p:sp>
        <p:nvSpPr>
          <p:cNvPr id="345" name="Richtungspfeil 11"/>
          <p:cNvSpPr/>
          <p:nvPr/>
        </p:nvSpPr>
        <p:spPr>
          <a:xfrm>
            <a:off x="472680" y="1757880"/>
            <a:ext cx="7532640" cy="431640"/>
          </a:xfrm>
          <a:prstGeom prst="homePlate">
            <a:avLst>
              <a:gd name="adj" fmla="val 50000"/>
            </a:avLst>
          </a:prstGeom>
          <a:solidFill>
            <a:srgbClr val="ffffff"/>
          </a:solidFill>
          <a:ln w="19050">
            <a:solidFill>
              <a:srgbClr val="bf0000">
                <a:lumMod val="60000"/>
                <a:lumOff val="40000"/>
              </a:srgbClr>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 </a:t>
            </a:r>
            <a:r>
              <a:rPr b="0" lang="de-DE" sz="1600" spc="-1" strike="noStrike">
                <a:solidFill>
                  <a:srgbClr val="404040"/>
                </a:solidFill>
                <a:latin typeface="Arial"/>
              </a:rPr>
              <a:t>Allgemein bildendes Gymnasium </a:t>
            </a:r>
            <a:endParaRPr b="0" lang="de-DE" sz="1600" spc="-1" strike="noStrike">
              <a:latin typeface="Arial"/>
            </a:endParaRPr>
          </a:p>
        </p:txBody>
      </p:sp>
      <p:sp>
        <p:nvSpPr>
          <p:cNvPr id="346" name="Textfeld 1"/>
          <p:cNvSpPr/>
          <p:nvPr/>
        </p:nvSpPr>
        <p:spPr>
          <a:xfrm rot="16200000">
            <a:off x="-367200" y="4465440"/>
            <a:ext cx="2308680" cy="3186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de-DE" sz="1500" spc="-1" strike="noStrike">
                <a:solidFill>
                  <a:srgbClr val="404040"/>
                </a:solidFill>
                <a:latin typeface="Arial"/>
              </a:rPr>
              <a:t>Hauptschulabschluss</a:t>
            </a:r>
            <a:endParaRPr b="0" lang="de-DE" sz="1500" spc="-1" strike="noStrike">
              <a:latin typeface="Arial"/>
            </a:endParaRPr>
          </a:p>
        </p:txBody>
      </p:sp>
      <p:sp>
        <p:nvSpPr>
          <p:cNvPr id="347" name="Textfeld 24"/>
          <p:cNvSpPr/>
          <p:nvPr/>
        </p:nvSpPr>
        <p:spPr>
          <a:xfrm rot="16200000">
            <a:off x="3132000" y="3741480"/>
            <a:ext cx="2308680" cy="5468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de-DE" sz="1500" spc="-1" strike="noStrike">
                <a:solidFill>
                  <a:srgbClr val="404040"/>
                </a:solidFill>
                <a:latin typeface="Arial"/>
              </a:rPr>
              <a:t>Mittlerer Bildungsabschluss</a:t>
            </a:r>
            <a:endParaRPr b="0" lang="de-DE" sz="1500" spc="-1" strike="noStrike">
              <a:latin typeface="Arial"/>
            </a:endParaRPr>
          </a:p>
        </p:txBody>
      </p:sp>
      <p:sp>
        <p:nvSpPr>
          <p:cNvPr id="348" name="Richtungspfeil 25"/>
          <p:cNvSpPr/>
          <p:nvPr/>
        </p:nvSpPr>
        <p:spPr>
          <a:xfrm>
            <a:off x="472680" y="3193200"/>
            <a:ext cx="3359880" cy="431640"/>
          </a:xfrm>
          <a:prstGeom prst="homePlate">
            <a:avLst>
              <a:gd name="adj" fmla="val 50000"/>
            </a:avLst>
          </a:prstGeom>
          <a:solidFill>
            <a:srgbClr val="ffffff"/>
          </a:solidFill>
          <a:ln w="19050">
            <a:solidFill>
              <a:srgbClr val="bf0000">
                <a:lumMod val="60000"/>
                <a:lumOff val="40000"/>
              </a:srgbClr>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Werkrealschule</a:t>
            </a:r>
            <a:endParaRPr b="0" lang="de-DE" sz="1600" spc="-1" strike="noStrike">
              <a:latin typeface="Arial"/>
            </a:endParaRPr>
          </a:p>
        </p:txBody>
      </p:sp>
      <p:sp>
        <p:nvSpPr>
          <p:cNvPr id="349" name="Richtungspfeil 26"/>
          <p:cNvSpPr/>
          <p:nvPr/>
        </p:nvSpPr>
        <p:spPr>
          <a:xfrm>
            <a:off x="472680" y="2228400"/>
            <a:ext cx="3359880" cy="431640"/>
          </a:xfrm>
          <a:prstGeom prst="homePlate">
            <a:avLst>
              <a:gd name="adj" fmla="val 50000"/>
            </a:avLst>
          </a:prstGeom>
          <a:solidFill>
            <a:srgbClr val="ffffff"/>
          </a:solidFill>
          <a:ln w="19050">
            <a:solidFill>
              <a:srgbClr val="bf0000">
                <a:lumMod val="60000"/>
                <a:lumOff val="40000"/>
              </a:srgbClr>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Gemeinschaftsschule</a:t>
            </a:r>
            <a:endParaRPr b="0" lang="de-DE" sz="1600" spc="-1" strike="noStrike">
              <a:latin typeface="Arial"/>
            </a:endParaRPr>
          </a:p>
        </p:txBody>
      </p:sp>
      <p:sp>
        <p:nvSpPr>
          <p:cNvPr id="350" name="Richtungspfeil 27"/>
          <p:cNvSpPr/>
          <p:nvPr/>
        </p:nvSpPr>
        <p:spPr>
          <a:xfrm>
            <a:off x="1260000" y="4611960"/>
            <a:ext cx="2572560" cy="431640"/>
          </a:xfrm>
          <a:prstGeom prst="homePlate">
            <a:avLst>
              <a:gd name="adj" fmla="val 50000"/>
            </a:avLst>
          </a:prstGeom>
          <a:solidFill>
            <a:srgbClr val="ffffff"/>
          </a:solidFill>
          <a:ln w="19050">
            <a:solidFill>
              <a:srgbClr val="bf0000">
                <a:lumMod val="60000"/>
                <a:lumOff val="40000"/>
              </a:srgbClr>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rPr>
              <a:t>Berufliche Schulen</a:t>
            </a:r>
            <a:br/>
            <a:r>
              <a:rPr b="0" lang="de-DE" sz="1600" spc="-1" strike="noStrike">
                <a:solidFill>
                  <a:srgbClr val="404040"/>
                </a:solidFill>
                <a:latin typeface="Arial"/>
              </a:rPr>
              <a:t>z.B. Berufsfachschule</a:t>
            </a:r>
            <a:endParaRPr b="0" lang="de-DE" sz="1600" spc="-1" strike="noStrike">
              <a:latin typeface="Arial"/>
            </a:endParaRPr>
          </a:p>
        </p:txBody>
      </p:sp>
      <p:sp>
        <p:nvSpPr>
          <p:cNvPr id="351" name="Richtungspfeil 28"/>
          <p:cNvSpPr/>
          <p:nvPr/>
        </p:nvSpPr>
        <p:spPr>
          <a:xfrm>
            <a:off x="1260000" y="5099400"/>
            <a:ext cx="2572560" cy="431640"/>
          </a:xfrm>
          <a:prstGeom prst="homePlate">
            <a:avLst>
              <a:gd name="adj" fmla="val 50000"/>
            </a:avLst>
          </a:pr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110520" rIns="110520" tIns="110520" bIns="110520" anchor="ctr">
            <a:noAutofit/>
          </a:bodyPr>
          <a:p>
            <a:pPr>
              <a:lnSpc>
                <a:spcPct val="90000"/>
              </a:lnSpc>
              <a:spcAft>
                <a:spcPts val="561"/>
              </a:spcAft>
            </a:pPr>
            <a:r>
              <a:rPr b="0" lang="de-DE" sz="1600" spc="-1" strike="noStrike">
                <a:solidFill>
                  <a:srgbClr val="000000"/>
                </a:solidFill>
                <a:latin typeface="Arial"/>
              </a:rPr>
              <a:t>Duale oder schulische Berufsausbildung</a:t>
            </a:r>
            <a:endParaRPr b="0" lang="de-DE" sz="1600" spc="-1" strike="noStrike">
              <a:latin typeface="Arial"/>
            </a:endParaRPr>
          </a:p>
        </p:txBody>
      </p:sp>
      <p:sp>
        <p:nvSpPr>
          <p:cNvPr id="352" name="Rechteck 29"/>
          <p:cNvSpPr/>
          <p:nvPr/>
        </p:nvSpPr>
        <p:spPr>
          <a:xfrm>
            <a:off x="467640" y="1484640"/>
            <a:ext cx="838080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354"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21</a:t>
            </a:r>
            <a:endParaRPr b="0" lang="de-DE" sz="1000" spc="-1" strike="noStrike">
              <a:latin typeface="Times New Roman"/>
            </a:endParaRPr>
          </a:p>
        </p:txBody>
      </p:sp>
      <p:sp>
        <p:nvSpPr>
          <p:cNvPr id="355" name="Inhaltsplatzhalter 1"/>
          <p:cNvSpPr txBox="1"/>
          <p:nvPr/>
        </p:nvSpPr>
        <p:spPr>
          <a:xfrm>
            <a:off x="480240" y="1697040"/>
            <a:ext cx="8368200" cy="4154040"/>
          </a:xfrm>
          <a:prstGeom prst="rect">
            <a:avLst/>
          </a:prstGeom>
          <a:noFill/>
          <a:ln w="9360">
            <a:noFill/>
          </a:ln>
          <a:effectLst>
            <a:outerShdw dist="25560" dir="5400000" blurRad="51480">
              <a:srgbClr val="000000">
                <a:alpha val="40000"/>
              </a:srgbClr>
            </a:outerShdw>
          </a:effectLst>
        </p:spPr>
        <p:txBody>
          <a:bodyPr lIns="90000" rIns="90000" tIns="45000" bIns="45000">
            <a:noAutofit/>
          </a:bodyPr>
          <a:p>
            <a:pPr marL="109800">
              <a:lnSpc>
                <a:spcPct val="90000"/>
              </a:lnSpc>
              <a:spcAft>
                <a:spcPts val="1199"/>
              </a:spcAft>
              <a:tabLst>
                <a:tab algn="l" pos="0"/>
              </a:tabLst>
            </a:pPr>
            <a:r>
              <a:rPr b="1" lang="de-DE" sz="1600" spc="-1" strike="noStrike">
                <a:solidFill>
                  <a:srgbClr val="404040"/>
                </a:solidFill>
                <a:latin typeface="Arial"/>
              </a:rPr>
              <a:t>Viele Wege führen in eine qualifizierte Beschäftigung.</a:t>
            </a:r>
            <a:endParaRPr b="0" lang="de-DE" sz="1600" spc="-1" strike="noStrike">
              <a:solidFill>
                <a:srgbClr val="595959"/>
              </a:solidFill>
              <a:latin typeface="Arial"/>
            </a:endParaRPr>
          </a:p>
          <a:p>
            <a:pPr marL="109800">
              <a:lnSpc>
                <a:spcPct val="90000"/>
              </a:lnSpc>
              <a:spcAft>
                <a:spcPts val="1199"/>
              </a:spcAft>
              <a:tabLst>
                <a:tab algn="l" pos="0"/>
              </a:tabLst>
            </a:pPr>
            <a:endParaRPr b="0" lang="de-DE" sz="1600" spc="-1" strike="noStrike">
              <a:solidFill>
                <a:srgbClr val="595959"/>
              </a:solidFill>
              <a:latin typeface="Arial"/>
            </a:endParaRPr>
          </a:p>
          <a:p>
            <a:pPr marL="365760" indent="-255600">
              <a:lnSpc>
                <a:spcPct val="90000"/>
              </a:lnSpc>
              <a:spcAft>
                <a:spcPts val="601"/>
              </a:spcAft>
              <a:buClr>
                <a:srgbClr val="595959"/>
              </a:buClr>
              <a:buFont typeface="Arial"/>
              <a:buChar char="•"/>
              <a:tabLst>
                <a:tab algn="l" pos="0"/>
              </a:tabLst>
            </a:pPr>
            <a:r>
              <a:rPr b="0" lang="de-DE" sz="1600" spc="-1" strike="noStrike">
                <a:solidFill>
                  <a:srgbClr val="404040"/>
                </a:solidFill>
                <a:latin typeface="Arial"/>
              </a:rPr>
              <a:t>berufliche Abschlüsse:</a:t>
            </a:r>
            <a:endParaRPr b="0" lang="de-DE" sz="1600" spc="-1" strike="noStrike">
              <a:solidFill>
                <a:srgbClr val="595959"/>
              </a:solidFill>
              <a:latin typeface="Arial"/>
            </a:endParaRPr>
          </a:p>
          <a:p>
            <a:pPr lvl="2" marL="817560" indent="-28548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Berufsschulabschluss </a:t>
            </a:r>
            <a:endParaRPr b="0" lang="de-DE" sz="1600" spc="-1" strike="noStrike">
              <a:solidFill>
                <a:srgbClr val="595959"/>
              </a:solidFill>
              <a:latin typeface="Arial"/>
            </a:endParaRPr>
          </a:p>
          <a:p>
            <a:pPr marL="531720">
              <a:lnSpc>
                <a:spcPct val="90000"/>
              </a:lnSpc>
              <a:spcBef>
                <a:spcPts val="300"/>
              </a:spcBef>
              <a:spcAft>
                <a:spcPts val="300"/>
              </a:spcAft>
              <a:tabLst>
                <a:tab algn="l" pos="0"/>
              </a:tabLst>
            </a:pPr>
            <a:r>
              <a:rPr b="0" lang="de-DE" sz="1600" spc="-1" strike="noStrike">
                <a:solidFill>
                  <a:srgbClr val="404040"/>
                </a:solidFill>
                <a:latin typeface="Arial"/>
              </a:rPr>
              <a:t>     </a:t>
            </a:r>
            <a:r>
              <a:rPr b="0" lang="de-DE" sz="1600" spc="-1" strike="noStrike">
                <a:solidFill>
                  <a:srgbClr val="404040"/>
                </a:solidFill>
                <a:latin typeface="Arial"/>
              </a:rPr>
              <a:t>(ca. 330 duale Berufsausbildungen)</a:t>
            </a:r>
            <a:endParaRPr b="0" lang="de-DE" sz="1600" spc="-1" strike="noStrike">
              <a:solidFill>
                <a:srgbClr val="595959"/>
              </a:solidFill>
              <a:latin typeface="Arial"/>
            </a:endParaRPr>
          </a:p>
          <a:p>
            <a:pPr lvl="2" marL="817560" indent="-28548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Berufsabschluss (berufliche Vollzeitschulen)</a:t>
            </a:r>
            <a:endParaRPr b="0" lang="de-DE" sz="1600" spc="-1" strike="noStrike">
              <a:solidFill>
                <a:srgbClr val="595959"/>
              </a:solidFill>
              <a:latin typeface="Arial"/>
            </a:endParaRPr>
          </a:p>
          <a:p>
            <a:pPr lvl="2" marL="817560" indent="-28548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Qualifikationen der beruflichen Weiterbildung</a:t>
            </a:r>
            <a:br/>
            <a:r>
              <a:rPr b="0" lang="de-DE" sz="1600" spc="-1" strike="noStrike">
                <a:solidFill>
                  <a:srgbClr val="404040"/>
                </a:solidFill>
                <a:latin typeface="Arial"/>
              </a:rPr>
              <a:t> </a:t>
            </a:r>
            <a:endParaRPr b="0" lang="de-DE" sz="1600" spc="-1" strike="noStrike">
              <a:solidFill>
                <a:srgbClr val="595959"/>
              </a:solidFill>
              <a:latin typeface="Arial"/>
            </a:endParaRPr>
          </a:p>
          <a:p>
            <a:pPr marL="365760" indent="-255600">
              <a:lnSpc>
                <a:spcPct val="90000"/>
              </a:lnSpc>
              <a:spcAft>
                <a:spcPts val="601"/>
              </a:spcAft>
              <a:buClr>
                <a:srgbClr val="595959"/>
              </a:buClr>
              <a:buFont typeface="Arial"/>
              <a:buChar char="•"/>
              <a:tabLst>
                <a:tab algn="l" pos="0"/>
              </a:tabLst>
            </a:pPr>
            <a:r>
              <a:rPr b="0" lang="de-DE" sz="1600" spc="-1" strike="noStrike">
                <a:solidFill>
                  <a:srgbClr val="404040"/>
                </a:solidFill>
                <a:latin typeface="Arial"/>
              </a:rPr>
              <a:t>allgemein bildende Abschlüsse:</a:t>
            </a:r>
            <a:endParaRPr b="0" lang="de-DE" sz="1600" spc="-1" strike="noStrike">
              <a:solidFill>
                <a:srgbClr val="595959"/>
              </a:solidFill>
              <a:latin typeface="Arial"/>
            </a:endParaRPr>
          </a:p>
          <a:p>
            <a:pPr lvl="2" marL="817560" indent="-28548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Hauptschulabschluss</a:t>
            </a:r>
            <a:endParaRPr b="0" lang="de-DE" sz="1600" spc="-1" strike="noStrike">
              <a:solidFill>
                <a:srgbClr val="595959"/>
              </a:solidFill>
              <a:latin typeface="Arial"/>
            </a:endParaRPr>
          </a:p>
          <a:p>
            <a:pPr lvl="2" marL="817560" indent="-28548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Mittlerer Bildungsabschluss</a:t>
            </a:r>
            <a:endParaRPr b="0" lang="de-DE" sz="1600" spc="-1" strike="noStrike">
              <a:solidFill>
                <a:srgbClr val="595959"/>
              </a:solidFill>
              <a:latin typeface="Arial"/>
            </a:endParaRPr>
          </a:p>
          <a:p>
            <a:pPr lvl="2" marL="817560" indent="-28548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Fachhochschulreife</a:t>
            </a:r>
            <a:endParaRPr b="0" lang="de-DE" sz="1600" spc="-1" strike="noStrike">
              <a:solidFill>
                <a:srgbClr val="595959"/>
              </a:solidFill>
              <a:latin typeface="Arial"/>
            </a:endParaRPr>
          </a:p>
          <a:p>
            <a:pPr lvl="2" marL="817560" indent="-28548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Fachgebundene / allgemeine Hochschulreife (Abitur)</a:t>
            </a:r>
            <a:endParaRPr b="0" lang="de-DE" sz="1600" spc="-1" strike="noStrike">
              <a:solidFill>
                <a:srgbClr val="595959"/>
              </a:solidFill>
              <a:latin typeface="Arial"/>
            </a:endParaRPr>
          </a:p>
        </p:txBody>
      </p:sp>
      <p:sp>
        <p:nvSpPr>
          <p:cNvPr id="356" name="Titel 3"/>
          <p:cNvSpPr/>
          <p:nvPr/>
        </p:nvSpPr>
        <p:spPr>
          <a:xfrm>
            <a:off x="457200" y="561960"/>
            <a:ext cx="8470800" cy="814320"/>
          </a:xfrm>
          <a:prstGeom prst="rect">
            <a:avLst/>
          </a:prstGeom>
          <a:noFill/>
          <a:ln w="0">
            <a:noFill/>
          </a:ln>
        </p:spPr>
        <p:style>
          <a:lnRef idx="0"/>
          <a:fillRef idx="0"/>
          <a:effectRef idx="0"/>
          <a:fontRef idx="minor"/>
        </p:style>
        <p:txBody>
          <a:bodyPr lIns="36000" rIns="36000" tIns="45000" bIns="45000" anchor="ctr">
            <a:noAutofit/>
          </a:bodyPr>
          <a:p>
            <a:pPr>
              <a:lnSpc>
                <a:spcPct val="100000"/>
              </a:lnSpc>
            </a:pPr>
            <a:r>
              <a:rPr b="0" lang="de-DE" sz="3000" spc="-1" strike="noStrike">
                <a:solidFill>
                  <a:srgbClr val="404040"/>
                </a:solidFill>
                <a:latin typeface="Arial"/>
              </a:rPr>
              <a:t>Die beruflichen Schulen</a:t>
            </a:r>
            <a:endParaRPr b="0" lang="de-DE" sz="3000" spc="-1" strike="noStrike">
              <a:latin typeface="Arial"/>
            </a:endParaRPr>
          </a:p>
        </p:txBody>
      </p:sp>
      <p:sp>
        <p:nvSpPr>
          <p:cNvPr id="357" name="Rechteck 7"/>
          <p:cNvSpPr/>
          <p:nvPr/>
        </p:nvSpPr>
        <p:spPr>
          <a:xfrm>
            <a:off x="468360" y="1484640"/>
            <a:ext cx="83800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58" name="Textfeld 8"/>
          <p:cNvSpPr/>
          <p:nvPr/>
        </p:nvSpPr>
        <p:spPr>
          <a:xfrm>
            <a:off x="6450840" y="2294640"/>
            <a:ext cx="2398680" cy="3489480"/>
          </a:xfrm>
          <a:prstGeom prst="rect">
            <a:avLst/>
          </a:prstGeom>
          <a:solidFill>
            <a:schemeClr val="accent3">
              <a:lumMod val="40000"/>
              <a:lumOff val="60000"/>
            </a:schemeClr>
          </a:solidFill>
          <a:ln>
            <a:noFill/>
          </a:ln>
          <a:effectLst>
            <a:outerShdw blurRad="50760" dir="5400000" dist="25560" rotWithShape="0">
              <a:srgbClr val="000000">
                <a:alpha val="45000"/>
              </a:srgbClr>
            </a:outerShdw>
          </a:effectLst>
        </p:spPr>
        <p:style>
          <a:lnRef idx="1">
            <a:schemeClr val="accent6"/>
          </a:lnRef>
          <a:fillRef idx="3">
            <a:schemeClr val="accent6"/>
          </a:fillRef>
          <a:effectRef idx="2">
            <a:schemeClr val="accent6"/>
          </a:effectRef>
          <a:fontRef idx="minor"/>
        </p:style>
        <p:txBody>
          <a:bodyPr lIns="90000" rIns="90000" tIns="45000" bIns="45000">
            <a:spAutoFit/>
          </a:bodyPr>
          <a:p>
            <a:pPr>
              <a:lnSpc>
                <a:spcPct val="90000"/>
              </a:lnSpc>
              <a:spcAft>
                <a:spcPts val="601"/>
              </a:spcAft>
            </a:pPr>
            <a:r>
              <a:rPr b="1" lang="de-DE" sz="1600" spc="-1" strike="noStrike">
                <a:solidFill>
                  <a:srgbClr val="404040"/>
                </a:solidFill>
                <a:latin typeface="Arial"/>
              </a:rPr>
              <a:t>Bildungsangebote:</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Berufsvorbereitende Bildungsangebote</a:t>
            </a:r>
            <a:br/>
            <a:r>
              <a:rPr b="0" lang="de-DE" sz="1600" spc="-1" strike="noStrike">
                <a:solidFill>
                  <a:srgbClr val="404040"/>
                </a:solidFill>
                <a:latin typeface="Arial"/>
              </a:rPr>
              <a:t>(VAB, BEJ, AV, AVdual)</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Berufsschule</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Berufsfachschulen</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Berufskollegs</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Berufliche Gymnasien</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Berufsoberschulen</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Fachschulen</a:t>
            </a:r>
            <a:endParaRPr b="0" lang="de-DE" sz="16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360"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22</a:t>
            </a:r>
            <a:endParaRPr b="0" lang="de-DE" sz="1000" spc="-1" strike="noStrike">
              <a:latin typeface="Times New Roman"/>
            </a:endParaRPr>
          </a:p>
        </p:txBody>
      </p:sp>
      <p:sp>
        <p:nvSpPr>
          <p:cNvPr id="361"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Die duale Berufsausbildung und Weiterbildung</a:t>
            </a:r>
            <a:endParaRPr b="0" lang="de-DE" sz="3000" spc="-1" strike="noStrike">
              <a:latin typeface="Arial"/>
            </a:endParaRPr>
          </a:p>
        </p:txBody>
      </p:sp>
      <p:sp>
        <p:nvSpPr>
          <p:cNvPr id="362" name="Rechteck 7"/>
          <p:cNvSpPr/>
          <p:nvPr/>
        </p:nvSpPr>
        <p:spPr>
          <a:xfrm>
            <a:off x="468360" y="1484640"/>
            <a:ext cx="83800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63" name="Rechteck 5"/>
          <p:cNvSpPr/>
          <p:nvPr/>
        </p:nvSpPr>
        <p:spPr>
          <a:xfrm>
            <a:off x="474840" y="5369040"/>
            <a:ext cx="8361360" cy="46764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rPr>
              <a:t>ohne Schulabschluss / Hauptschulabschluss / Mittlerer Bildungsabschluss / Hochschulzugangsberechtigung (Abitur)</a:t>
            </a:r>
            <a:endParaRPr b="0" lang="de-DE" sz="1600" spc="-1" strike="noStrike">
              <a:latin typeface="Arial"/>
            </a:endParaRPr>
          </a:p>
        </p:txBody>
      </p:sp>
      <p:sp>
        <p:nvSpPr>
          <p:cNvPr id="364" name="Rechteck 6"/>
          <p:cNvSpPr/>
          <p:nvPr/>
        </p:nvSpPr>
        <p:spPr>
          <a:xfrm>
            <a:off x="474840" y="3692880"/>
            <a:ext cx="8361360" cy="1439640"/>
          </a:xfrm>
          <a:prstGeom prst="rect">
            <a:avLst/>
          </a:prstGeom>
          <a:solidFill>
            <a:schemeClr val="tx2"/>
          </a:solid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oAutofit/>
          </a:bodyPr>
          <a:p>
            <a:pPr algn="ctr">
              <a:lnSpc>
                <a:spcPct val="100000"/>
              </a:lnSpc>
            </a:pPr>
            <a:r>
              <a:rPr b="0" lang="de-DE" sz="1600" spc="-1" strike="noStrike">
                <a:solidFill>
                  <a:srgbClr val="404040"/>
                </a:solidFill>
                <a:latin typeface="Arial"/>
              </a:rPr>
              <a:t>berufliche Ausbildung im dualen System</a:t>
            </a:r>
            <a:endParaRPr b="0" lang="de-DE" sz="1600" spc="-1" strike="noStrike">
              <a:latin typeface="Arial"/>
            </a:endParaRPr>
          </a:p>
        </p:txBody>
      </p:sp>
      <p:sp>
        <p:nvSpPr>
          <p:cNvPr id="365" name="Rechteck 11"/>
          <p:cNvSpPr/>
          <p:nvPr/>
        </p:nvSpPr>
        <p:spPr>
          <a:xfrm rot="16200000">
            <a:off x="4067640" y="1991160"/>
            <a:ext cx="1007640" cy="5041440"/>
          </a:xfrm>
          <a:prstGeom prst="rect">
            <a:avLst/>
          </a:prstGeom>
          <a:gradFill rotWithShape="0">
            <a:gsLst>
              <a:gs pos="0">
                <a:srgbClr val="ff7f7f"/>
              </a:gs>
              <a:gs pos="100000">
                <a:srgbClr val="ffe2e2"/>
              </a:gs>
            </a:gsLst>
            <a:lin ang="0"/>
          </a:grad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sp>
      <p:sp>
        <p:nvSpPr>
          <p:cNvPr id="366" name="Rechteck 12"/>
          <p:cNvSpPr/>
          <p:nvPr/>
        </p:nvSpPr>
        <p:spPr>
          <a:xfrm>
            <a:off x="474840" y="1764720"/>
            <a:ext cx="8361360" cy="534240"/>
          </a:xfrm>
          <a:prstGeom prst="rect">
            <a:avLst/>
          </a:prstGeom>
          <a:solidFill>
            <a:schemeClr val="accent2">
              <a:lumMod val="40000"/>
              <a:lumOff val="60000"/>
            </a:schemeClr>
          </a:solid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rPr>
              <a:t>qualifizierte Beschäftigung</a:t>
            </a:r>
            <a:endParaRPr b="0" lang="de-DE" sz="1600" spc="-1" strike="noStrike">
              <a:latin typeface="Arial"/>
            </a:endParaRPr>
          </a:p>
        </p:txBody>
      </p:sp>
      <p:sp>
        <p:nvSpPr>
          <p:cNvPr id="367" name="Rechteck 13"/>
          <p:cNvSpPr/>
          <p:nvPr/>
        </p:nvSpPr>
        <p:spPr>
          <a:xfrm>
            <a:off x="3564000" y="2512800"/>
            <a:ext cx="5272200" cy="31824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rPr>
              <a:t>Hochschule</a:t>
            </a:r>
            <a:endParaRPr b="0" lang="de-DE" sz="1600" spc="-1" strike="noStrike">
              <a:latin typeface="Arial"/>
            </a:endParaRPr>
          </a:p>
        </p:txBody>
      </p:sp>
      <p:sp>
        <p:nvSpPr>
          <p:cNvPr id="368" name="Rechteck 16"/>
          <p:cNvSpPr/>
          <p:nvPr/>
        </p:nvSpPr>
        <p:spPr>
          <a:xfrm>
            <a:off x="2412000" y="3017160"/>
            <a:ext cx="2051640" cy="46764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0" tIns="45000" bIns="45000" anchor="ctr">
            <a:noAutofit/>
          </a:bodyPr>
          <a:p>
            <a:pPr algn="ctr">
              <a:lnSpc>
                <a:spcPct val="100000"/>
              </a:lnSpc>
            </a:pPr>
            <a:r>
              <a:rPr b="0" lang="de-DE" sz="1600" spc="-1" strike="noStrike">
                <a:solidFill>
                  <a:srgbClr val="404040"/>
                </a:solidFill>
                <a:latin typeface="Arial"/>
              </a:rPr>
              <a:t>Fachschule z.B.</a:t>
            </a:r>
            <a:endParaRPr b="0" lang="de-DE" sz="1600" spc="-1" strike="noStrike">
              <a:latin typeface="Arial"/>
            </a:endParaRPr>
          </a:p>
          <a:p>
            <a:pPr algn="ctr">
              <a:lnSpc>
                <a:spcPct val="100000"/>
              </a:lnSpc>
            </a:pPr>
            <a:r>
              <a:rPr b="0" lang="de-DE" sz="1400" spc="-1" strike="noStrike">
                <a:solidFill>
                  <a:srgbClr val="404040"/>
                </a:solidFill>
                <a:latin typeface="Arial"/>
              </a:rPr>
              <a:t>Meister/in   | Techniker/in</a:t>
            </a:r>
            <a:endParaRPr b="0" lang="de-DE" sz="1400" spc="-1" strike="noStrike">
              <a:latin typeface="Arial"/>
            </a:endParaRPr>
          </a:p>
        </p:txBody>
      </p:sp>
      <p:sp>
        <p:nvSpPr>
          <p:cNvPr id="369" name="Rechteck 17"/>
          <p:cNvSpPr/>
          <p:nvPr/>
        </p:nvSpPr>
        <p:spPr>
          <a:xfrm>
            <a:off x="4680360" y="3022560"/>
            <a:ext cx="1943640" cy="46224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rPr>
              <a:t>Berufskolleg</a:t>
            </a:r>
            <a:endParaRPr b="0" lang="de-DE" sz="1600" spc="-1" strike="noStrike">
              <a:latin typeface="Arial"/>
            </a:endParaRPr>
          </a:p>
        </p:txBody>
      </p:sp>
      <p:sp>
        <p:nvSpPr>
          <p:cNvPr id="370" name="Rechteck 18"/>
          <p:cNvSpPr/>
          <p:nvPr/>
        </p:nvSpPr>
        <p:spPr>
          <a:xfrm>
            <a:off x="6840360" y="3022560"/>
            <a:ext cx="1995480" cy="46224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rPr>
              <a:t>Berufsoberschule</a:t>
            </a:r>
            <a:endParaRPr b="0" lang="de-DE" sz="1600" spc="-1" strike="noStrike">
              <a:latin typeface="Arial"/>
            </a:endParaRPr>
          </a:p>
        </p:txBody>
      </p:sp>
      <p:sp>
        <p:nvSpPr>
          <p:cNvPr id="371" name="Richtungspfeil 19"/>
          <p:cNvSpPr/>
          <p:nvPr/>
        </p:nvSpPr>
        <p:spPr>
          <a:xfrm rot="16200000">
            <a:off x="4585320" y="470376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2" name="Richtungspfeil 20"/>
          <p:cNvSpPr/>
          <p:nvPr/>
        </p:nvSpPr>
        <p:spPr>
          <a:xfrm rot="16200000">
            <a:off x="6128640" y="188460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3" name="Richtungspfeil 21"/>
          <p:cNvSpPr/>
          <p:nvPr/>
        </p:nvSpPr>
        <p:spPr>
          <a:xfrm rot="16200000">
            <a:off x="7792920" y="239364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4" name="Richtungspfeil 22"/>
          <p:cNvSpPr/>
          <p:nvPr/>
        </p:nvSpPr>
        <p:spPr>
          <a:xfrm rot="16200000">
            <a:off x="759240" y="2085120"/>
            <a:ext cx="1259640" cy="18284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5" name="Richtungspfeil 23"/>
          <p:cNvSpPr/>
          <p:nvPr/>
        </p:nvSpPr>
        <p:spPr>
          <a:xfrm rot="16200000">
            <a:off x="2655360" y="2181240"/>
            <a:ext cx="591840" cy="1007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6" name="Richtungspfeil 24"/>
          <p:cNvSpPr/>
          <p:nvPr/>
        </p:nvSpPr>
        <p:spPr>
          <a:xfrm rot="16200000">
            <a:off x="5596920" y="240408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7" name="Richtungspfeil 25"/>
          <p:cNvSpPr/>
          <p:nvPr/>
        </p:nvSpPr>
        <p:spPr>
          <a:xfrm rot="16200000">
            <a:off x="3922560" y="2476080"/>
            <a:ext cx="110520" cy="89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8" name="Richtungspfeil 26"/>
          <p:cNvSpPr/>
          <p:nvPr/>
        </p:nvSpPr>
        <p:spPr>
          <a:xfrm rot="16200000">
            <a:off x="7792920" y="303408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9" name="Richtungspfeil 27"/>
          <p:cNvSpPr/>
          <p:nvPr/>
        </p:nvSpPr>
        <p:spPr>
          <a:xfrm rot="16200000">
            <a:off x="3400200" y="303408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80" name="Richtungspfeil 28"/>
          <p:cNvSpPr/>
          <p:nvPr/>
        </p:nvSpPr>
        <p:spPr>
          <a:xfrm rot="16200000">
            <a:off x="5596560" y="303408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81" name="Textfeld 31"/>
          <p:cNvSpPr/>
          <p:nvPr/>
        </p:nvSpPr>
        <p:spPr>
          <a:xfrm>
            <a:off x="2089080" y="4020480"/>
            <a:ext cx="5041440" cy="100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600" spc="-1" strike="noStrike">
                <a:solidFill>
                  <a:srgbClr val="404040"/>
                </a:solidFill>
                <a:latin typeface="Arial"/>
              </a:rPr>
              <a:t>   </a:t>
            </a:r>
            <a:r>
              <a:rPr b="0" lang="de-DE" sz="1600" spc="-1" strike="noStrike">
                <a:solidFill>
                  <a:srgbClr val="404040"/>
                </a:solidFill>
                <a:latin typeface="Arial"/>
              </a:rPr>
              <a:t>betriebliche Ausbildung + Berufsschule</a:t>
            </a:r>
            <a:endParaRPr b="0" lang="de-DE" sz="1600" spc="-1" strike="noStrike">
              <a:latin typeface="Arial"/>
            </a:endParaRPr>
          </a:p>
          <a:p>
            <a:pPr>
              <a:lnSpc>
                <a:spcPct val="100000"/>
              </a:lnSpc>
            </a:pPr>
            <a:endParaRPr b="0" lang="de-DE" sz="1600" spc="-1" strike="noStrike">
              <a:latin typeface="Arial"/>
            </a:endParaRPr>
          </a:p>
          <a:p>
            <a:pPr algn="ctr">
              <a:lnSpc>
                <a:spcPct val="100000"/>
              </a:lnSpc>
            </a:pPr>
            <a:r>
              <a:rPr b="0" lang="de-DE" sz="1400" spc="-1" strike="noStrike">
                <a:solidFill>
                  <a:srgbClr val="404040"/>
                </a:solidFill>
                <a:latin typeface="Arial"/>
              </a:rPr>
              <a:t>Abschlüsse: </a:t>
            </a:r>
            <a:endParaRPr b="0" lang="de-DE" sz="1400" spc="-1" strike="noStrike">
              <a:latin typeface="Arial"/>
            </a:endParaRPr>
          </a:p>
          <a:p>
            <a:pPr algn="ctr">
              <a:lnSpc>
                <a:spcPct val="100000"/>
              </a:lnSpc>
            </a:pPr>
            <a:r>
              <a:rPr b="0" lang="de-DE" sz="1400" spc="-1" strike="noStrike">
                <a:solidFill>
                  <a:srgbClr val="404040"/>
                </a:solidFill>
                <a:latin typeface="Arial"/>
              </a:rPr>
              <a:t>      </a:t>
            </a:r>
            <a:r>
              <a:rPr b="0" lang="de-DE" sz="1400" spc="-1" strike="noStrike">
                <a:solidFill>
                  <a:srgbClr val="404040"/>
                </a:solidFill>
                <a:latin typeface="Arial"/>
              </a:rPr>
              <a:t>Berufsabschluss / Berufsschulabschluss</a:t>
            </a:r>
            <a:endParaRPr b="0" lang="de-DE" sz="14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Inhaltsplatzhalter 1"/>
          <p:cNvSpPr txBox="1"/>
          <p:nvPr/>
        </p:nvSpPr>
        <p:spPr>
          <a:xfrm>
            <a:off x="457200" y="1766160"/>
            <a:ext cx="4200840" cy="4084920"/>
          </a:xfrm>
          <a:prstGeom prst="rect">
            <a:avLst/>
          </a:prstGeom>
          <a:noFill/>
          <a:ln w="0">
            <a:noFill/>
          </a:ln>
        </p:spPr>
        <p:txBody>
          <a:bodyPr lIns="90000" rIns="90000" tIns="45000" bIns="45000">
            <a:normAutofit/>
          </a:bodyPr>
          <a:p>
            <a:pPr marL="365760" indent="-255600">
              <a:lnSpc>
                <a:spcPct val="100000"/>
              </a:lnSpc>
              <a:spcBef>
                <a:spcPts val="300"/>
              </a:spcBef>
              <a:spcAft>
                <a:spcPts val="901"/>
              </a:spcAft>
              <a:buClr>
                <a:srgbClr val="595959"/>
              </a:buClr>
              <a:buFont typeface="Arial"/>
              <a:buChar char="•"/>
            </a:pPr>
            <a:r>
              <a:rPr b="0" lang="de-DE" sz="1600" spc="-1" strike="noStrike">
                <a:solidFill>
                  <a:srgbClr val="404040"/>
                </a:solidFill>
                <a:latin typeface="Arial"/>
              </a:rPr>
              <a:t>enger Bezug von Theorie und Praxis</a:t>
            </a: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Richtungen:</a:t>
            </a:r>
            <a:endParaRPr b="0" lang="de-DE" sz="1600" spc="-1" strike="noStrike">
              <a:solidFill>
                <a:srgbClr val="595959"/>
              </a:solidFill>
              <a:latin typeface="Arial"/>
            </a:endParaRPr>
          </a:p>
          <a:p>
            <a:pPr lvl="2" marL="817560" indent="-285480">
              <a:lnSpc>
                <a:spcPct val="100000"/>
              </a:lnSpc>
              <a:spcBef>
                <a:spcPts val="300"/>
              </a:spcBef>
              <a:buClr>
                <a:srgbClr val="595959"/>
              </a:buClr>
              <a:buFont typeface="Symbol"/>
              <a:buChar char="-"/>
            </a:pPr>
            <a:r>
              <a:rPr b="0" lang="de-DE" sz="1600" spc="-1" strike="noStrike">
                <a:solidFill>
                  <a:srgbClr val="404040"/>
                </a:solidFill>
                <a:latin typeface="Arial"/>
              </a:rPr>
              <a:t> </a:t>
            </a:r>
            <a:r>
              <a:rPr b="0" lang="de-DE" sz="1600" spc="-1" strike="noStrike">
                <a:solidFill>
                  <a:srgbClr val="404040"/>
                </a:solidFill>
                <a:latin typeface="Arial"/>
              </a:rPr>
              <a:t>technisch</a:t>
            </a:r>
            <a:endParaRPr b="0" lang="de-DE" sz="1600" spc="-1" strike="noStrike">
              <a:solidFill>
                <a:srgbClr val="595959"/>
              </a:solidFill>
              <a:latin typeface="Arial"/>
            </a:endParaRPr>
          </a:p>
          <a:p>
            <a:pPr lvl="2" marL="817560" indent="-285480">
              <a:lnSpc>
                <a:spcPct val="100000"/>
              </a:lnSpc>
              <a:spcBef>
                <a:spcPts val="300"/>
              </a:spcBef>
              <a:buClr>
                <a:srgbClr val="595959"/>
              </a:buClr>
              <a:buFont typeface="Symbol"/>
              <a:buChar char="-"/>
            </a:pPr>
            <a:r>
              <a:rPr b="0" lang="de-DE" sz="1600" spc="-1" strike="noStrike">
                <a:solidFill>
                  <a:srgbClr val="404040"/>
                </a:solidFill>
                <a:latin typeface="Arial"/>
              </a:rPr>
              <a:t> </a:t>
            </a:r>
            <a:r>
              <a:rPr b="0" lang="de-DE" sz="1600" spc="-1" strike="noStrike">
                <a:solidFill>
                  <a:srgbClr val="404040"/>
                </a:solidFill>
                <a:latin typeface="Arial"/>
              </a:rPr>
              <a:t>kaufmännisch</a:t>
            </a:r>
            <a:endParaRPr b="0" lang="de-DE" sz="1600" spc="-1" strike="noStrike">
              <a:solidFill>
                <a:srgbClr val="595959"/>
              </a:solidFill>
              <a:latin typeface="Arial"/>
            </a:endParaRPr>
          </a:p>
          <a:p>
            <a:pPr lvl="2" marL="817560" indent="-285480">
              <a:lnSpc>
                <a:spcPct val="100000"/>
              </a:lnSpc>
              <a:spcBef>
                <a:spcPts val="300"/>
              </a:spcBef>
              <a:buClr>
                <a:srgbClr val="595959"/>
              </a:buClr>
              <a:buFont typeface="Symbol"/>
              <a:buChar char="-"/>
            </a:pPr>
            <a:r>
              <a:rPr b="0" lang="de-DE" sz="1600" spc="-1" strike="noStrike">
                <a:solidFill>
                  <a:srgbClr val="404040"/>
                </a:solidFill>
                <a:latin typeface="Arial"/>
              </a:rPr>
              <a:t> </a:t>
            </a:r>
            <a:r>
              <a:rPr b="0" lang="de-DE" sz="1600" spc="-1" strike="noStrike">
                <a:solidFill>
                  <a:srgbClr val="404040"/>
                </a:solidFill>
                <a:latin typeface="Arial"/>
              </a:rPr>
              <a:t>hauswirtschaftlich, pflegerisch, </a:t>
            </a:r>
            <a:endParaRPr b="0" lang="de-DE" sz="1600" spc="-1" strike="noStrike">
              <a:solidFill>
                <a:srgbClr val="595959"/>
              </a:solidFill>
              <a:latin typeface="Arial"/>
            </a:endParaRPr>
          </a:p>
          <a:p>
            <a:pPr marL="531720">
              <a:lnSpc>
                <a:spcPct val="100000"/>
              </a:lnSpc>
              <a:spcBef>
                <a:spcPts val="300"/>
              </a:spcBef>
              <a:tabLst>
                <a:tab algn="l" pos="0"/>
              </a:tabLst>
            </a:pPr>
            <a:r>
              <a:rPr b="0" lang="de-DE" sz="1600" spc="-1" strike="noStrike">
                <a:solidFill>
                  <a:srgbClr val="404040"/>
                </a:solidFill>
                <a:latin typeface="Arial"/>
              </a:rPr>
              <a:t>      </a:t>
            </a:r>
            <a:r>
              <a:rPr b="0" lang="de-DE" sz="1600" spc="-1" strike="noStrike">
                <a:solidFill>
                  <a:srgbClr val="404040"/>
                </a:solidFill>
                <a:latin typeface="Arial"/>
              </a:rPr>
              <a:t>sozialpädagogisch</a:t>
            </a:r>
            <a:endParaRPr b="0" lang="de-DE" sz="1600" spc="-1" strike="noStrike">
              <a:solidFill>
                <a:srgbClr val="595959"/>
              </a:solidFill>
              <a:latin typeface="Arial"/>
            </a:endParaRPr>
          </a:p>
          <a:p>
            <a:pPr marL="365760" indent="-255600">
              <a:lnSpc>
                <a:spcPct val="100000"/>
              </a:lnSpc>
              <a:spcBef>
                <a:spcPts val="901"/>
              </a:spcBef>
              <a:buClr>
                <a:srgbClr val="595959"/>
              </a:buClr>
              <a:buFont typeface="Arial"/>
              <a:buChar char="•"/>
              <a:tabLst>
                <a:tab algn="l" pos="0"/>
              </a:tabLst>
            </a:pPr>
            <a:r>
              <a:rPr b="0" lang="de-DE" sz="1600" spc="-1" strike="noStrike">
                <a:solidFill>
                  <a:srgbClr val="404040"/>
                </a:solidFill>
                <a:latin typeface="Arial"/>
              </a:rPr>
              <a:t>Aufnahmevoraussetzung: </a:t>
            </a:r>
            <a:endParaRPr b="0" lang="de-DE" sz="1600" spc="-1" strike="noStrike">
              <a:solidFill>
                <a:srgbClr val="595959"/>
              </a:solidFill>
              <a:latin typeface="Arial"/>
            </a:endParaRPr>
          </a:p>
          <a:p>
            <a:pPr lvl="2" marL="817560" indent="-28548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Mittlerer Bildungsabschluss </a:t>
            </a:r>
            <a:r>
              <a:rPr b="0" lang="de-DE" sz="1400" spc="-1" strike="noStrike">
                <a:solidFill>
                  <a:srgbClr val="404040"/>
                </a:solidFill>
                <a:latin typeface="Arial"/>
              </a:rPr>
              <a:t>(teilweise weitere Voraussetzungen)</a:t>
            </a:r>
            <a:endParaRPr b="0" lang="de-DE" sz="1400" spc="-1" strike="noStrike">
              <a:solidFill>
                <a:srgbClr val="595959"/>
              </a:solidFill>
              <a:latin typeface="Arial"/>
            </a:endParaRPr>
          </a:p>
          <a:p>
            <a:pPr marL="365760" indent="-255600">
              <a:lnSpc>
                <a:spcPct val="100000"/>
              </a:lnSpc>
              <a:spcBef>
                <a:spcPts val="901"/>
              </a:spcBef>
              <a:buClr>
                <a:srgbClr val="595959"/>
              </a:buClr>
              <a:buFont typeface="Arial"/>
              <a:buChar char="•"/>
              <a:tabLst>
                <a:tab algn="l" pos="0"/>
              </a:tabLst>
            </a:pPr>
            <a:r>
              <a:rPr b="0" lang="de-DE" sz="1600" spc="-1" strike="noStrike">
                <a:solidFill>
                  <a:srgbClr val="404040"/>
                </a:solidFill>
                <a:latin typeface="Arial"/>
              </a:rPr>
              <a:t>Mögliche Abschlüsse:</a:t>
            </a:r>
            <a:endParaRPr b="0" lang="de-DE" sz="1600" spc="-1" strike="noStrike">
              <a:solidFill>
                <a:srgbClr val="595959"/>
              </a:solidFill>
              <a:latin typeface="Arial"/>
            </a:endParaRPr>
          </a:p>
          <a:p>
            <a:pPr lvl="2" marL="817560" indent="-28548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Fachhochschulreife</a:t>
            </a:r>
            <a:endParaRPr b="0" lang="de-DE" sz="1600" spc="-1" strike="noStrike">
              <a:solidFill>
                <a:srgbClr val="595959"/>
              </a:solidFill>
              <a:latin typeface="Arial"/>
            </a:endParaRPr>
          </a:p>
          <a:p>
            <a:pPr lvl="2" marL="817560" indent="-28548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Berufsabschluss</a:t>
            </a:r>
            <a:endParaRPr b="0" lang="de-DE" sz="1600" spc="-1" strike="noStrike">
              <a:solidFill>
                <a:srgbClr val="595959"/>
              </a:solidFill>
              <a:latin typeface="Arial"/>
            </a:endParaRPr>
          </a:p>
          <a:p>
            <a:endParaRPr b="0" lang="de-DE" sz="1600" spc="-1" strike="noStrike">
              <a:solidFill>
                <a:srgbClr val="595959"/>
              </a:solidFill>
              <a:latin typeface="Arial"/>
            </a:endParaRPr>
          </a:p>
        </p:txBody>
      </p:sp>
      <p:sp>
        <p:nvSpPr>
          <p:cNvPr id="383"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384"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23</a:t>
            </a:r>
            <a:endParaRPr b="0" lang="de-DE" sz="1000" spc="-1" strike="noStrike">
              <a:latin typeface="Times New Roman"/>
            </a:endParaRPr>
          </a:p>
        </p:txBody>
      </p:sp>
      <p:sp>
        <p:nvSpPr>
          <p:cNvPr id="385"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Berufskollegs</a:t>
            </a:r>
            <a:endParaRPr b="0" lang="de-DE" sz="3000" spc="-1" strike="noStrike">
              <a:latin typeface="Arial"/>
            </a:endParaRPr>
          </a:p>
        </p:txBody>
      </p:sp>
      <p:sp>
        <p:nvSpPr>
          <p:cNvPr id="386" name="Rechteck 7"/>
          <p:cNvSpPr/>
          <p:nvPr/>
        </p:nvSpPr>
        <p:spPr>
          <a:xfrm>
            <a:off x="468360" y="1484640"/>
            <a:ext cx="83800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87" name="Inhaltsplatzhalter 1"/>
          <p:cNvSpPr/>
          <p:nvPr/>
        </p:nvSpPr>
        <p:spPr>
          <a:xfrm>
            <a:off x="4724280" y="1700640"/>
            <a:ext cx="4038120" cy="4032000"/>
          </a:xfrm>
          <a:prstGeom prst="rect">
            <a:avLst/>
          </a:prstGeom>
          <a:noFill/>
          <a:ln w="0">
            <a:noFill/>
          </a:ln>
        </p:spPr>
        <p:style>
          <a:lnRef idx="0"/>
          <a:fillRef idx="0"/>
          <a:effectRef idx="0"/>
          <a:fontRef idx="minor"/>
        </p:style>
      </p:sp>
      <p:sp>
        <p:nvSpPr>
          <p:cNvPr id="388" name="Inhaltsplatzhalter 1"/>
          <p:cNvSpPr/>
          <p:nvPr/>
        </p:nvSpPr>
        <p:spPr>
          <a:xfrm>
            <a:off x="4658400" y="1761840"/>
            <a:ext cx="4233600" cy="4032000"/>
          </a:xfrm>
          <a:prstGeom prst="rect">
            <a:avLst/>
          </a:prstGeom>
          <a:noFill/>
          <a:ln w="0">
            <a:noFill/>
          </a:ln>
        </p:spPr>
        <p:style>
          <a:lnRef idx="0"/>
          <a:fillRef idx="0"/>
          <a:effectRef idx="0"/>
          <a:fontRef idx="minor"/>
        </p:style>
        <p:txBody>
          <a:bodyPr lIns="90000" rIns="90000" tIns="45000" bIns="45000">
            <a:normAutofit/>
          </a:bodyPr>
          <a:p>
            <a:pPr marL="109800" algn="ctr">
              <a:lnSpc>
                <a:spcPct val="100000"/>
              </a:lnSpc>
              <a:spcBef>
                <a:spcPts val="300"/>
              </a:spcBef>
              <a:tabLst>
                <a:tab algn="l" pos="0"/>
              </a:tabLst>
            </a:pPr>
            <a:r>
              <a:rPr b="0" lang="de-DE" sz="1600" spc="-1" strike="noStrike">
                <a:solidFill>
                  <a:srgbClr val="404040"/>
                </a:solidFill>
                <a:latin typeface="Arial"/>
              </a:rPr>
              <a:t>Beispiel: Ausbildung Erzieher/in</a:t>
            </a:r>
            <a:endParaRPr b="0" lang="de-DE" sz="1600" spc="-1" strike="noStrike">
              <a:latin typeface="Arial"/>
            </a:endParaRPr>
          </a:p>
        </p:txBody>
      </p:sp>
      <p:sp>
        <p:nvSpPr>
          <p:cNvPr id="389" name="Rechteck 14"/>
          <p:cNvSpPr/>
          <p:nvPr/>
        </p:nvSpPr>
        <p:spPr>
          <a:xfrm flipV="1" rot="5400000">
            <a:off x="2566080" y="3770280"/>
            <a:ext cx="4085640" cy="7164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90" name="Rechteck 19"/>
          <p:cNvSpPr/>
          <p:nvPr/>
        </p:nvSpPr>
        <p:spPr>
          <a:xfrm>
            <a:off x="7524360" y="2815560"/>
            <a:ext cx="1311120" cy="79164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36000" rIns="36000" tIns="45000" bIns="45000" anchor="ctr">
            <a:noAutofit/>
          </a:bodyPr>
          <a:p>
            <a:pPr algn="ctr">
              <a:lnSpc>
                <a:spcPct val="100000"/>
              </a:lnSpc>
            </a:pPr>
            <a:r>
              <a:rPr b="0" lang="de-DE" sz="1600" spc="-1" strike="noStrike">
                <a:solidFill>
                  <a:srgbClr val="404040"/>
                </a:solidFill>
                <a:latin typeface="Arial"/>
              </a:rPr>
              <a:t>Hochschule</a:t>
            </a:r>
            <a:endParaRPr b="0" lang="de-DE" sz="1600" spc="-1" strike="noStrike">
              <a:latin typeface="Arial"/>
            </a:endParaRPr>
          </a:p>
        </p:txBody>
      </p:sp>
      <p:sp>
        <p:nvSpPr>
          <p:cNvPr id="391" name="Rechteck 3"/>
          <p:cNvSpPr/>
          <p:nvPr/>
        </p:nvSpPr>
        <p:spPr>
          <a:xfrm>
            <a:off x="4875840" y="5521320"/>
            <a:ext cx="3959640" cy="31824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rPr>
              <a:t>Mittlerer Bildungsabschluss</a:t>
            </a:r>
            <a:endParaRPr b="0" lang="de-DE" sz="1600" spc="-1" strike="noStrike">
              <a:latin typeface="Arial"/>
            </a:endParaRPr>
          </a:p>
        </p:txBody>
      </p:sp>
      <p:sp>
        <p:nvSpPr>
          <p:cNvPr id="392" name="Rechteck 11"/>
          <p:cNvSpPr/>
          <p:nvPr/>
        </p:nvSpPr>
        <p:spPr>
          <a:xfrm>
            <a:off x="4881600" y="5017320"/>
            <a:ext cx="3959640" cy="31824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400" spc="-1" strike="noStrike">
                <a:solidFill>
                  <a:srgbClr val="404040"/>
                </a:solidFill>
                <a:latin typeface="Arial"/>
              </a:rPr>
              <a:t>Einjähriges Berufskolleg für Sozialpädagogik</a:t>
            </a:r>
            <a:endParaRPr b="0" lang="de-DE" sz="1400" spc="-1" strike="noStrike">
              <a:latin typeface="Arial"/>
            </a:endParaRPr>
          </a:p>
        </p:txBody>
      </p:sp>
      <p:sp>
        <p:nvSpPr>
          <p:cNvPr id="393" name="Rechteck 12"/>
          <p:cNvSpPr/>
          <p:nvPr/>
        </p:nvSpPr>
        <p:spPr>
          <a:xfrm>
            <a:off x="4886280" y="3779280"/>
            <a:ext cx="3959640" cy="105228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rPr>
              <a:t>Fachschule für Sozialpädagogik (Berufskolleg)</a:t>
            </a:r>
            <a:endParaRPr b="0" lang="de-DE" sz="1600" spc="-1" strike="noStrike">
              <a:latin typeface="Arial"/>
            </a:endParaRPr>
          </a:p>
          <a:p>
            <a:pPr algn="ctr">
              <a:lnSpc>
                <a:spcPct val="100000"/>
              </a:lnSpc>
            </a:pPr>
            <a:r>
              <a:rPr b="0" lang="de-DE" sz="1400" spc="-1" strike="noStrike">
                <a:solidFill>
                  <a:srgbClr val="404040"/>
                </a:solidFill>
                <a:latin typeface="Arial"/>
              </a:rPr>
              <a:t>Abschluss: staatlich anerkannte/r Erzieher/in</a:t>
            </a:r>
            <a:endParaRPr b="0" lang="de-DE" sz="1400" spc="-1" strike="noStrike">
              <a:latin typeface="Arial"/>
            </a:endParaRPr>
          </a:p>
          <a:p>
            <a:pPr algn="ctr">
              <a:lnSpc>
                <a:spcPct val="100000"/>
              </a:lnSpc>
            </a:pPr>
            <a:r>
              <a:rPr b="0" lang="de-DE" sz="1400" spc="-1" strike="noStrike">
                <a:solidFill>
                  <a:srgbClr val="404040"/>
                </a:solidFill>
                <a:latin typeface="Arial"/>
              </a:rPr>
              <a:t>Zusatzqualifikation: Fachhochschulreife</a:t>
            </a:r>
            <a:r>
              <a:rPr b="0" lang="de-DE" sz="1600" spc="-1" strike="noStrike">
                <a:solidFill>
                  <a:srgbClr val="404040"/>
                </a:solidFill>
                <a:latin typeface="Arial"/>
              </a:rPr>
              <a:t> </a:t>
            </a:r>
            <a:endParaRPr b="0" lang="de-DE" sz="1600" spc="-1" strike="noStrike">
              <a:latin typeface="Arial"/>
            </a:endParaRPr>
          </a:p>
        </p:txBody>
      </p:sp>
      <p:sp>
        <p:nvSpPr>
          <p:cNvPr id="394" name="Rechteck 13"/>
          <p:cNvSpPr/>
          <p:nvPr/>
        </p:nvSpPr>
        <p:spPr>
          <a:xfrm>
            <a:off x="4881600" y="2294280"/>
            <a:ext cx="3959640" cy="318240"/>
          </a:xfrm>
          <a:prstGeom prst="rect">
            <a:avLst/>
          </a:prstGeom>
          <a:solidFill>
            <a:schemeClr val="accent2">
              <a:lumMod val="20000"/>
              <a:lumOff val="80000"/>
            </a:schemeClr>
          </a:solid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rPr>
              <a:t>Qualifizierte Beschäftigung</a:t>
            </a:r>
            <a:endParaRPr b="0" lang="de-DE" sz="1600" spc="-1" strike="noStrike">
              <a:latin typeface="Arial"/>
            </a:endParaRPr>
          </a:p>
        </p:txBody>
      </p:sp>
      <p:sp>
        <p:nvSpPr>
          <p:cNvPr id="395" name="Rechteck 20"/>
          <p:cNvSpPr/>
          <p:nvPr/>
        </p:nvSpPr>
        <p:spPr>
          <a:xfrm>
            <a:off x="5894640" y="2815560"/>
            <a:ext cx="1367640" cy="79164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36000" rIns="36000" tIns="45000" bIns="45000" anchor="ctr">
            <a:noAutofit/>
          </a:bodyPr>
          <a:p>
            <a:pPr algn="ctr">
              <a:lnSpc>
                <a:spcPct val="100000"/>
              </a:lnSpc>
            </a:pPr>
            <a:r>
              <a:rPr b="0" lang="de-DE" sz="1600" spc="-1" strike="noStrike">
                <a:solidFill>
                  <a:srgbClr val="404040"/>
                </a:solidFill>
                <a:latin typeface="Arial"/>
              </a:rPr>
              <a:t>Fachschule</a:t>
            </a:r>
            <a:endParaRPr b="0" lang="de-DE" sz="1600" spc="-1" strike="noStrike">
              <a:latin typeface="Arial"/>
            </a:endParaRPr>
          </a:p>
          <a:p>
            <a:pPr algn="ctr">
              <a:lnSpc>
                <a:spcPct val="100000"/>
              </a:lnSpc>
            </a:pPr>
            <a:r>
              <a:rPr b="0" lang="de-DE" sz="1400" spc="-1" strike="noStrike">
                <a:solidFill>
                  <a:srgbClr val="404040"/>
                </a:solidFill>
                <a:latin typeface="Arial"/>
              </a:rPr>
              <a:t>für Organisation und Führung</a:t>
            </a:r>
            <a:endParaRPr b="0" lang="de-DE" sz="1400" spc="-1" strike="noStrike">
              <a:latin typeface="Arial"/>
            </a:endParaRPr>
          </a:p>
        </p:txBody>
      </p:sp>
      <p:sp>
        <p:nvSpPr>
          <p:cNvPr id="396" name="Richtungspfeil 27"/>
          <p:cNvSpPr/>
          <p:nvPr/>
        </p:nvSpPr>
        <p:spPr>
          <a:xfrm rot="16200000">
            <a:off x="6811200" y="488772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97" name="Richtungspfeil 28"/>
          <p:cNvSpPr/>
          <p:nvPr/>
        </p:nvSpPr>
        <p:spPr>
          <a:xfrm rot="16200000">
            <a:off x="6811200" y="438372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98" name="Richtungspfeil 29"/>
          <p:cNvSpPr/>
          <p:nvPr/>
        </p:nvSpPr>
        <p:spPr>
          <a:xfrm rot="16200000">
            <a:off x="6522840" y="315648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99" name="Richtungspfeil 30"/>
          <p:cNvSpPr/>
          <p:nvPr/>
        </p:nvSpPr>
        <p:spPr>
          <a:xfrm rot="16200000">
            <a:off x="8107200" y="315972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00" name="Richtungspfeil 31"/>
          <p:cNvSpPr/>
          <p:nvPr/>
        </p:nvSpPr>
        <p:spPr>
          <a:xfrm rot="16200000">
            <a:off x="8107200" y="218736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01" name="Richtungspfeil 32"/>
          <p:cNvSpPr/>
          <p:nvPr/>
        </p:nvSpPr>
        <p:spPr>
          <a:xfrm rot="16200000">
            <a:off x="6522840" y="218736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02" name="Richtungspfeil 33"/>
          <p:cNvSpPr/>
          <p:nvPr/>
        </p:nvSpPr>
        <p:spPr>
          <a:xfrm rot="16200000">
            <a:off x="4760280" y="2797560"/>
            <a:ext cx="1079640" cy="8280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404"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24</a:t>
            </a:r>
            <a:endParaRPr b="0" lang="de-DE" sz="1000" spc="-1" strike="noStrike">
              <a:latin typeface="Times New Roman"/>
            </a:endParaRPr>
          </a:p>
        </p:txBody>
      </p:sp>
      <p:sp>
        <p:nvSpPr>
          <p:cNvPr id="405" name="Inhaltsplatzhalter 1"/>
          <p:cNvSpPr txBox="1"/>
          <p:nvPr/>
        </p:nvSpPr>
        <p:spPr>
          <a:xfrm>
            <a:off x="474120" y="1753200"/>
            <a:ext cx="6466320" cy="3456000"/>
          </a:xfrm>
          <a:prstGeom prst="rect">
            <a:avLst/>
          </a:prstGeom>
          <a:noFill/>
          <a:ln w="9360">
            <a:noFill/>
          </a:ln>
          <a:effectLst>
            <a:outerShdw dist="25560" dir="5400000" blurRad="51480">
              <a:srgbClr val="000000">
                <a:alpha val="40000"/>
              </a:srgbClr>
            </a:outerShdw>
          </a:effectLst>
        </p:spPr>
        <p:txBody>
          <a:bodyPr lIns="90000" rIns="90000" tIns="45000" bIns="45000">
            <a:noAutofit/>
          </a:bodyPr>
          <a:p>
            <a:pPr lvl="1" marL="372960" indent="-285480">
              <a:lnSpc>
                <a:spcPct val="90000"/>
              </a:lnSpc>
              <a:spcBef>
                <a:spcPts val="300"/>
              </a:spcBef>
              <a:spcAft>
                <a:spcPts val="901"/>
              </a:spcAft>
              <a:buClr>
                <a:srgbClr val="595959"/>
              </a:buClr>
              <a:buFont typeface="Arial"/>
              <a:buChar char="•"/>
            </a:pPr>
            <a:r>
              <a:rPr b="1" lang="de-DE" sz="1600" spc="-1" strike="noStrike">
                <a:solidFill>
                  <a:srgbClr val="404040"/>
                </a:solidFill>
                <a:latin typeface="Arial"/>
              </a:rPr>
              <a:t>Mit Berufsbezug zum Abitur</a:t>
            </a:r>
            <a:r>
              <a:rPr b="0" lang="de-DE" sz="1600" spc="-1" strike="noStrike">
                <a:solidFill>
                  <a:srgbClr val="404040"/>
                </a:solidFill>
                <a:latin typeface="Arial"/>
              </a:rPr>
              <a:t>:</a:t>
            </a:r>
            <a:br/>
            <a:r>
              <a:rPr b="0" lang="de-DE" sz="1600" spc="-1" strike="noStrike">
                <a:solidFill>
                  <a:srgbClr val="404040"/>
                </a:solidFill>
                <a:latin typeface="Arial"/>
              </a:rPr>
              <a:t>3-jährige gymnasiale Oberstufe (Klassen 11-13)</a:t>
            </a:r>
            <a:endParaRPr b="0" lang="de-DE" sz="1600" spc="-1" strike="noStrike">
              <a:solidFill>
                <a:srgbClr val="595959"/>
              </a:solidFill>
              <a:latin typeface="Arial"/>
            </a:endParaRPr>
          </a:p>
          <a:p>
            <a:pPr lvl="1" marL="372960" indent="-285480">
              <a:lnSpc>
                <a:spcPct val="90000"/>
              </a:lnSpc>
              <a:spcBef>
                <a:spcPts val="300"/>
              </a:spcBef>
              <a:spcAft>
                <a:spcPts val="901"/>
              </a:spcAft>
              <a:buClr>
                <a:srgbClr val="595959"/>
              </a:buClr>
              <a:buFont typeface="Arial"/>
              <a:buChar char="•"/>
            </a:pPr>
            <a:r>
              <a:rPr b="0" lang="de-DE" sz="1600" spc="-1" strike="noStrike" u="sng">
                <a:solidFill>
                  <a:srgbClr val="404040"/>
                </a:solidFill>
                <a:uFillTx/>
                <a:latin typeface="Arial"/>
              </a:rPr>
              <a:t>Aufnahmevoraussetzungen</a:t>
            </a:r>
            <a:r>
              <a:rPr b="0" lang="de-DE" sz="1600" spc="-1" strike="noStrike">
                <a:solidFill>
                  <a:srgbClr val="404040"/>
                </a:solidFill>
                <a:latin typeface="Arial"/>
              </a:rPr>
              <a:t>:</a:t>
            </a:r>
            <a:endParaRPr b="0" lang="de-DE" sz="1600" spc="-1" strike="noStrike">
              <a:solidFill>
                <a:srgbClr val="595959"/>
              </a:solidFill>
              <a:latin typeface="Arial"/>
            </a:endParaRPr>
          </a:p>
          <a:p>
            <a:pPr marL="87480">
              <a:lnSpc>
                <a:spcPct val="90000"/>
              </a:lnSpc>
              <a:spcBef>
                <a:spcPts val="300"/>
              </a:spcBef>
              <a:spcAft>
                <a:spcPts val="901"/>
              </a:spcAft>
              <a:tabLst>
                <a:tab algn="l" pos="0"/>
              </a:tabLst>
            </a:pPr>
            <a:endParaRPr b="0" lang="de-DE" sz="1600" spc="-1" strike="noStrike">
              <a:solidFill>
                <a:srgbClr val="595959"/>
              </a:solidFill>
              <a:latin typeface="Arial"/>
            </a:endParaRPr>
          </a:p>
          <a:p>
            <a:pPr marL="87480">
              <a:lnSpc>
                <a:spcPct val="90000"/>
              </a:lnSpc>
              <a:spcBef>
                <a:spcPts val="300"/>
              </a:spcBef>
              <a:spcAft>
                <a:spcPts val="901"/>
              </a:spcAft>
              <a:tabLst>
                <a:tab algn="l" pos="0"/>
              </a:tabLst>
            </a:pPr>
            <a:endParaRPr b="0" lang="de-DE" sz="1600" spc="-1" strike="noStrike">
              <a:solidFill>
                <a:srgbClr val="595959"/>
              </a:solidFill>
              <a:latin typeface="Arial"/>
            </a:endParaRPr>
          </a:p>
          <a:p>
            <a:pPr marL="87480">
              <a:lnSpc>
                <a:spcPct val="90000"/>
              </a:lnSpc>
              <a:spcBef>
                <a:spcPts val="300"/>
              </a:spcBef>
              <a:spcAft>
                <a:spcPts val="901"/>
              </a:spcAft>
              <a:tabLst>
                <a:tab algn="l" pos="0"/>
              </a:tabLst>
            </a:pPr>
            <a:endParaRPr b="0" lang="de-DE" sz="1600" spc="-1" strike="noStrike">
              <a:solidFill>
                <a:srgbClr val="595959"/>
              </a:solidFill>
              <a:latin typeface="Arial"/>
            </a:endParaRPr>
          </a:p>
          <a:p>
            <a:pPr marL="87480">
              <a:lnSpc>
                <a:spcPct val="90000"/>
              </a:lnSpc>
              <a:spcBef>
                <a:spcPts val="300"/>
              </a:spcBef>
              <a:spcAft>
                <a:spcPts val="901"/>
              </a:spcAft>
              <a:tabLst>
                <a:tab algn="l" pos="0"/>
              </a:tabLst>
            </a:pPr>
            <a:endParaRPr b="0" lang="de-DE" sz="1600" spc="-1" strike="noStrike">
              <a:solidFill>
                <a:srgbClr val="595959"/>
              </a:solidFill>
              <a:latin typeface="Arial"/>
            </a:endParaRPr>
          </a:p>
          <a:p>
            <a:pPr marL="87480">
              <a:lnSpc>
                <a:spcPct val="90000"/>
              </a:lnSpc>
              <a:spcBef>
                <a:spcPts val="300"/>
              </a:spcBef>
              <a:spcAft>
                <a:spcPts val="901"/>
              </a:spcAft>
              <a:tabLst>
                <a:tab algn="l" pos="0"/>
              </a:tabLst>
            </a:pPr>
            <a:endParaRPr b="0" lang="de-DE" sz="1600" spc="-1" strike="noStrike">
              <a:solidFill>
                <a:srgbClr val="595959"/>
              </a:solidFill>
              <a:latin typeface="Arial"/>
            </a:endParaRPr>
          </a:p>
          <a:p>
            <a:pPr marL="181080" indent="-109080">
              <a:lnSpc>
                <a:spcPct val="90000"/>
              </a:lnSpc>
              <a:spcBef>
                <a:spcPts val="300"/>
              </a:spcBef>
              <a:spcAft>
                <a:spcPts val="901"/>
              </a:spcAft>
              <a:tabLst>
                <a:tab algn="l" pos="0"/>
              </a:tabLst>
            </a:pPr>
            <a:r>
              <a:rPr b="1" lang="de-DE" sz="1600" spc="-1" strike="noStrike" baseline="30000">
                <a:solidFill>
                  <a:srgbClr val="404040"/>
                </a:solidFill>
                <a:latin typeface="Arial Black"/>
              </a:rPr>
              <a:t>*</a:t>
            </a:r>
            <a:r>
              <a:rPr b="0" lang="de-DE" sz="1600" spc="-1" strike="noStrike" baseline="30000">
                <a:solidFill>
                  <a:srgbClr val="404040"/>
                </a:solidFill>
                <a:latin typeface="Arial"/>
              </a:rPr>
              <a:t> </a:t>
            </a:r>
            <a:r>
              <a:rPr b="0" lang="de-DE" sz="1600" spc="-1" strike="noStrike">
                <a:solidFill>
                  <a:srgbClr val="404040"/>
                </a:solidFill>
                <a:latin typeface="Arial"/>
              </a:rPr>
              <a:t>Notenschnitt von 3,0 in Deutsch, Mathematik und 1. Fremd-sprache; in jedem dieser Fächer mindestens die Note 4,0 </a:t>
            </a:r>
            <a:endParaRPr b="0" lang="de-DE" sz="1600" spc="-1" strike="noStrike">
              <a:solidFill>
                <a:srgbClr val="595959"/>
              </a:solidFill>
              <a:latin typeface="Arial"/>
            </a:endParaRPr>
          </a:p>
          <a:p>
            <a:pPr marL="87480">
              <a:lnSpc>
                <a:spcPct val="90000"/>
              </a:lnSpc>
              <a:spcBef>
                <a:spcPts val="300"/>
              </a:spcBef>
              <a:spcAft>
                <a:spcPts val="901"/>
              </a:spcAft>
              <a:tabLst>
                <a:tab algn="l" pos="0"/>
              </a:tabLst>
            </a:pPr>
            <a:endParaRPr b="0" lang="de-DE" sz="1600" spc="-1" strike="noStrike">
              <a:solidFill>
                <a:srgbClr val="595959"/>
              </a:solidFill>
              <a:latin typeface="Arial"/>
            </a:endParaRPr>
          </a:p>
        </p:txBody>
      </p:sp>
      <p:sp>
        <p:nvSpPr>
          <p:cNvPr id="406"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Berufliche Gymnasien</a:t>
            </a:r>
            <a:endParaRPr b="0" lang="de-DE" sz="3000" spc="-1" strike="noStrike">
              <a:latin typeface="Arial"/>
            </a:endParaRPr>
          </a:p>
        </p:txBody>
      </p:sp>
      <p:sp>
        <p:nvSpPr>
          <p:cNvPr id="407" name="Textfeld 1"/>
          <p:cNvSpPr/>
          <p:nvPr/>
        </p:nvSpPr>
        <p:spPr>
          <a:xfrm>
            <a:off x="6593760" y="1762920"/>
            <a:ext cx="2246760" cy="3337200"/>
          </a:xfrm>
          <a:prstGeom prst="rect">
            <a:avLst/>
          </a:prstGeom>
          <a:solidFill>
            <a:schemeClr val="accent2">
              <a:lumMod val="20000"/>
              <a:lumOff val="80000"/>
            </a:schemeClr>
          </a:solidFill>
          <a:ln>
            <a:noFill/>
          </a:ln>
          <a:effectLst>
            <a:outerShdw blurRad="50760" dir="5400000" dist="25560" rotWithShape="0">
              <a:srgbClr val="000000">
                <a:alpha val="45000"/>
              </a:srgbClr>
            </a:outerShdw>
          </a:effectLst>
        </p:spPr>
        <p:style>
          <a:lnRef idx="1">
            <a:schemeClr val="accent6"/>
          </a:lnRef>
          <a:fillRef idx="3">
            <a:schemeClr val="accent6"/>
          </a:fillRef>
          <a:effectRef idx="2">
            <a:schemeClr val="accent6"/>
          </a:effectRef>
          <a:fontRef idx="minor"/>
        </p:style>
        <p:txBody>
          <a:bodyPr lIns="54000" rIns="0" tIns="45000" bIns="45000">
            <a:spAutoFit/>
          </a:bodyPr>
          <a:p>
            <a:pPr>
              <a:lnSpc>
                <a:spcPct val="90000"/>
              </a:lnSpc>
              <a:spcAft>
                <a:spcPts val="601"/>
              </a:spcAft>
            </a:pPr>
            <a:r>
              <a:rPr b="1" lang="de-DE" sz="1600" spc="-1" strike="noStrike">
                <a:solidFill>
                  <a:srgbClr val="404040"/>
                </a:solidFill>
                <a:latin typeface="Arial"/>
              </a:rPr>
              <a:t>Richtungen:</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Agrarwissenschaft (AG)</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Biotechnologie (BTG)</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Ernährungs-wissenschaft (EG)</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Sozial- und Gesund-heitswissenschaft (SGG)</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Technik (TG)</a:t>
            </a:r>
            <a:endParaRPr b="0" lang="de-DE" sz="1600" spc="-1" strike="noStrike">
              <a:latin typeface="Arial"/>
            </a:endParaRPr>
          </a:p>
          <a:p>
            <a:pPr>
              <a:lnSpc>
                <a:spcPct val="100000"/>
              </a:lnSpc>
              <a:spcAft>
                <a:spcPts val="1199"/>
              </a:spcAft>
            </a:pPr>
            <a:r>
              <a:rPr b="0" lang="de-DE" sz="1600" spc="-1" strike="noStrike">
                <a:solidFill>
                  <a:srgbClr val="404040"/>
                </a:solidFill>
                <a:latin typeface="Arial"/>
              </a:rPr>
              <a:t>Wirtschaft (WG)</a:t>
            </a:r>
            <a:endParaRPr b="0" lang="de-DE" sz="1600" spc="-1" strike="noStrike">
              <a:latin typeface="Arial"/>
            </a:endParaRPr>
          </a:p>
        </p:txBody>
      </p:sp>
      <p:sp>
        <p:nvSpPr>
          <p:cNvPr id="408" name="Rechteck 7"/>
          <p:cNvSpPr/>
          <p:nvPr/>
        </p:nvSpPr>
        <p:spPr>
          <a:xfrm>
            <a:off x="468360" y="1484640"/>
            <a:ext cx="83800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09" name="Rechteck 22"/>
          <p:cNvSpPr/>
          <p:nvPr/>
        </p:nvSpPr>
        <p:spPr>
          <a:xfrm>
            <a:off x="457200" y="5198760"/>
            <a:ext cx="8391240" cy="287640"/>
          </a:xfrm>
          <a:prstGeom prst="rect">
            <a:avLst/>
          </a:prstGeom>
          <a:solidFill>
            <a:schemeClr val="accent3">
              <a:lumMod val="60000"/>
              <a:lumOff val="4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10" name="Rechteck 24"/>
          <p:cNvSpPr/>
          <p:nvPr/>
        </p:nvSpPr>
        <p:spPr>
          <a:xfrm>
            <a:off x="457200" y="5558760"/>
            <a:ext cx="8391240" cy="287640"/>
          </a:xfrm>
          <a:prstGeom prst="rect">
            <a:avLst/>
          </a:prstGeom>
          <a:solidFill>
            <a:schemeClr val="accent3">
              <a:lumMod val="40000"/>
              <a:lumOff val="6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graphicFrame>
        <p:nvGraphicFramePr>
          <p:cNvPr id="411" name="Tabelle 27"/>
          <p:cNvGraphicFramePr/>
          <p:nvPr/>
        </p:nvGraphicFramePr>
        <p:xfrm>
          <a:off x="559080" y="5148720"/>
          <a:ext cx="8115120" cy="741240"/>
        </p:xfrm>
        <a:graphic>
          <a:graphicData uri="http://schemas.openxmlformats.org/drawingml/2006/table">
            <a:tbl>
              <a:tblPr/>
              <a:tblGrid>
                <a:gridCol w="1456560"/>
                <a:gridCol w="6658560"/>
              </a:tblGrid>
              <a:tr h="370800">
                <a:tc gridSpan="2">
                  <a:txBody>
                    <a:bodyPr>
                      <a:noAutofit/>
                    </a:bodyPr>
                    <a:p>
                      <a:pPr>
                        <a:lnSpc>
                          <a:spcPct val="100000"/>
                        </a:lnSpc>
                      </a:pPr>
                      <a:r>
                        <a:rPr b="1" lang="de-DE" sz="1600" spc="-1" strike="noStrike">
                          <a:solidFill>
                            <a:srgbClr val="404040"/>
                          </a:solidFill>
                          <a:latin typeface="Arial"/>
                        </a:rPr>
                        <a:t>Abschluss</a:t>
                      </a:r>
                      <a:endParaRPr b="0" lang="de-DE" sz="1600" spc="-1" strike="noStrike">
                        <a:latin typeface="Arial"/>
                      </a:endParaRPr>
                    </a:p>
                  </a:txBody>
                  <a:tcPr marL="91440" marR="91440">
                    <a:noFill/>
                  </a:tcPr>
                </a:tc>
                <a:tc hMerge="1">
                  <a:tcPr marL="90000" marR="90000">
                    <a:solidFill>
                      <a:srgbClr val="729fcf"/>
                    </a:solidFill>
                  </a:tcPr>
                </a:tc>
              </a:tr>
              <a:tr h="370800">
                <a:tc>
                  <a:txBody>
                    <a:bodyPr>
                      <a:noAutofit/>
                    </a:bodyPr>
                    <a:p>
                      <a:pPr>
                        <a:lnSpc>
                          <a:spcPct val="100000"/>
                        </a:lnSpc>
                        <a:spcBef>
                          <a:spcPts val="300"/>
                        </a:spcBef>
                        <a:tabLst>
                          <a:tab algn="l" pos="0"/>
                        </a:tabLst>
                      </a:pPr>
                      <a:r>
                        <a:rPr b="0" lang="de-DE" sz="1600" spc="-1" strike="noStrike">
                          <a:solidFill>
                            <a:srgbClr val="404040"/>
                          </a:solidFill>
                          <a:latin typeface="Arial"/>
                        </a:rPr>
                        <a:t>Klasse 13</a:t>
                      </a:r>
                      <a:endParaRPr b="0" lang="de-DE" sz="1600" spc="-1" strike="noStrike">
                        <a:latin typeface="Arial"/>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Allgemeine Hochschulreife (Abitur) </a:t>
                      </a:r>
                      <a:endParaRPr b="0" lang="de-DE" sz="1600" spc="-1" strike="noStrike">
                        <a:latin typeface="Arial"/>
                      </a:endParaRPr>
                    </a:p>
                  </a:txBody>
                  <a:tcPr marL="91440" marR="91440">
                    <a:noFill/>
                  </a:tcPr>
                </a:tc>
              </a:tr>
            </a:tbl>
          </a:graphicData>
        </a:graphic>
      </p:graphicFrame>
      <p:sp>
        <p:nvSpPr>
          <p:cNvPr id="412" name="Rechteck 28"/>
          <p:cNvSpPr/>
          <p:nvPr/>
        </p:nvSpPr>
        <p:spPr>
          <a:xfrm>
            <a:off x="837360" y="3591000"/>
            <a:ext cx="1691640" cy="72000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400" spc="-1" strike="noStrike">
                <a:solidFill>
                  <a:srgbClr val="404040"/>
                </a:solidFill>
                <a:latin typeface="Arial"/>
              </a:rPr>
              <a:t>Mittlerer Bildungsabschluss</a:t>
            </a:r>
            <a:endParaRPr b="0" lang="de-DE" sz="1400" spc="-1" strike="noStrike">
              <a:latin typeface="Arial"/>
            </a:endParaRPr>
          </a:p>
          <a:p>
            <a:pPr algn="ctr">
              <a:lnSpc>
                <a:spcPct val="100000"/>
              </a:lnSpc>
            </a:pPr>
            <a:r>
              <a:rPr b="0" lang="de-DE" sz="1400" spc="-1" strike="noStrike">
                <a:solidFill>
                  <a:srgbClr val="404040"/>
                </a:solidFill>
                <a:latin typeface="Arial"/>
              </a:rPr>
              <a:t>(RS, GMS, WRS)</a:t>
            </a:r>
            <a:r>
              <a:rPr b="1" lang="de-DE" sz="1600" spc="-1" strike="noStrike" baseline="30000">
                <a:solidFill>
                  <a:srgbClr val="404040"/>
                </a:solidFill>
                <a:latin typeface="Arial Black"/>
              </a:rPr>
              <a:t>*</a:t>
            </a:r>
            <a:endParaRPr b="0" lang="de-DE" sz="1600" spc="-1" strike="noStrike">
              <a:latin typeface="Arial"/>
            </a:endParaRPr>
          </a:p>
        </p:txBody>
      </p:sp>
      <p:sp>
        <p:nvSpPr>
          <p:cNvPr id="413" name="Richtungspfeil 29"/>
          <p:cNvSpPr/>
          <p:nvPr/>
        </p:nvSpPr>
        <p:spPr>
          <a:xfrm rot="16200000">
            <a:off x="1629000" y="291060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14" name="Rechteck 30"/>
          <p:cNvSpPr/>
          <p:nvPr/>
        </p:nvSpPr>
        <p:spPr>
          <a:xfrm>
            <a:off x="837360" y="2733840"/>
            <a:ext cx="5299560" cy="58392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rPr>
              <a:t>Berufliches Gymnasium</a:t>
            </a:r>
            <a:endParaRPr b="0" lang="de-DE" sz="1600" spc="-1" strike="noStrike">
              <a:latin typeface="Arial"/>
            </a:endParaRPr>
          </a:p>
        </p:txBody>
      </p:sp>
      <p:sp>
        <p:nvSpPr>
          <p:cNvPr id="415" name="Rechteck 31"/>
          <p:cNvSpPr/>
          <p:nvPr/>
        </p:nvSpPr>
        <p:spPr>
          <a:xfrm>
            <a:off x="4428360" y="3588840"/>
            <a:ext cx="1691640" cy="72000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400" spc="-1" strike="noStrike">
                <a:solidFill>
                  <a:srgbClr val="404040"/>
                </a:solidFill>
                <a:latin typeface="Arial"/>
              </a:rPr>
              <a:t>Versetzung in die Oberstufe</a:t>
            </a:r>
            <a:endParaRPr b="0" lang="de-DE" sz="1400" spc="-1" strike="noStrike">
              <a:latin typeface="Arial"/>
            </a:endParaRPr>
          </a:p>
          <a:p>
            <a:pPr algn="ctr">
              <a:lnSpc>
                <a:spcPct val="100000"/>
              </a:lnSpc>
            </a:pPr>
            <a:r>
              <a:rPr b="0" lang="de-DE" sz="1400" spc="-1" strike="noStrike">
                <a:solidFill>
                  <a:srgbClr val="404040"/>
                </a:solidFill>
                <a:latin typeface="Arial"/>
              </a:rPr>
              <a:t>(Gym, GMS)</a:t>
            </a:r>
            <a:endParaRPr b="0" lang="de-DE" sz="1400" spc="-1" strike="noStrike">
              <a:latin typeface="Arial"/>
            </a:endParaRPr>
          </a:p>
        </p:txBody>
      </p:sp>
      <p:sp>
        <p:nvSpPr>
          <p:cNvPr id="416" name="Richtungspfeil 32"/>
          <p:cNvSpPr/>
          <p:nvPr/>
        </p:nvSpPr>
        <p:spPr>
          <a:xfrm rot="16200000">
            <a:off x="3430080" y="291060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17" name="Rechteck 33"/>
          <p:cNvSpPr/>
          <p:nvPr/>
        </p:nvSpPr>
        <p:spPr>
          <a:xfrm>
            <a:off x="2648160" y="3588840"/>
            <a:ext cx="1691640" cy="71964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400" spc="-1" strike="noStrike">
                <a:solidFill>
                  <a:srgbClr val="404040"/>
                </a:solidFill>
                <a:latin typeface="Arial"/>
              </a:rPr>
              <a:t>Fachschulreife</a:t>
            </a:r>
            <a:endParaRPr b="0" lang="de-DE" sz="1400" spc="-1" strike="noStrike">
              <a:latin typeface="Arial"/>
            </a:endParaRPr>
          </a:p>
          <a:p>
            <a:pPr algn="ctr">
              <a:lnSpc>
                <a:spcPct val="100000"/>
              </a:lnSpc>
            </a:pPr>
            <a:r>
              <a:rPr b="0" lang="de-DE" sz="1400" spc="-1" strike="noStrike">
                <a:solidFill>
                  <a:srgbClr val="404040"/>
                </a:solidFill>
                <a:latin typeface="Arial"/>
              </a:rPr>
              <a:t>(2 BFS)</a:t>
            </a:r>
            <a:r>
              <a:rPr b="1" lang="de-DE" sz="1600" spc="-1" strike="noStrike" baseline="30000">
                <a:solidFill>
                  <a:srgbClr val="404040"/>
                </a:solidFill>
                <a:latin typeface="Arial Black"/>
              </a:rPr>
              <a:t>*</a:t>
            </a:r>
            <a:endParaRPr b="0" lang="de-DE" sz="1600" spc="-1" strike="noStrike">
              <a:latin typeface="Arial"/>
            </a:endParaRPr>
          </a:p>
        </p:txBody>
      </p:sp>
      <p:sp>
        <p:nvSpPr>
          <p:cNvPr id="418" name="Richtungspfeil 34"/>
          <p:cNvSpPr/>
          <p:nvPr/>
        </p:nvSpPr>
        <p:spPr>
          <a:xfrm rot="16200000">
            <a:off x="5238360" y="2910600"/>
            <a:ext cx="110520" cy="1079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420"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25</a:t>
            </a:r>
            <a:endParaRPr b="0" lang="de-DE" sz="1000" spc="-1" strike="noStrike">
              <a:latin typeface="Times New Roman"/>
            </a:endParaRPr>
          </a:p>
        </p:txBody>
      </p:sp>
      <p:sp>
        <p:nvSpPr>
          <p:cNvPr id="421" name="Titel 3"/>
          <p:cNvSpPr/>
          <p:nvPr/>
        </p:nvSpPr>
        <p:spPr>
          <a:xfrm>
            <a:off x="457200" y="561960"/>
            <a:ext cx="8229240" cy="922320"/>
          </a:xfrm>
          <a:prstGeom prst="rect">
            <a:avLst/>
          </a:prstGeom>
          <a:noFill/>
          <a:ln w="0">
            <a:noFill/>
          </a:ln>
        </p:spPr>
        <p:style>
          <a:lnRef idx="0"/>
          <a:fillRef idx="0"/>
          <a:effectRef idx="0"/>
          <a:fontRef idx="minor"/>
        </p:style>
        <p:txBody>
          <a:bodyPr lIns="90000" rIns="90000" tIns="45000" bIns="45000" anchor="ctr">
            <a:normAutofit fontScale="46000"/>
          </a:bodyPr>
          <a:p>
            <a:pPr>
              <a:lnSpc>
                <a:spcPct val="100000"/>
              </a:lnSpc>
            </a:pPr>
            <a:r>
              <a:rPr b="0" lang="de-DE" sz="3200" spc="-1" strike="noStrike">
                <a:solidFill>
                  <a:srgbClr val="404040"/>
                </a:solidFill>
                <a:latin typeface="Arial"/>
              </a:rPr>
              <a:t>Berufliche Bildungsangebote und Bildungsgänge für Schüler/-innen mit Behinderung – Auswahl</a:t>
            </a:r>
            <a:endParaRPr b="0" lang="de-DE" sz="3200" spc="-1" strike="noStrike">
              <a:latin typeface="Arial"/>
            </a:endParaRPr>
          </a:p>
        </p:txBody>
      </p:sp>
      <p:sp>
        <p:nvSpPr>
          <p:cNvPr id="422" name="Rechteck 7"/>
          <p:cNvSpPr/>
          <p:nvPr/>
        </p:nvSpPr>
        <p:spPr>
          <a:xfrm>
            <a:off x="468360" y="1484640"/>
            <a:ext cx="83800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23" name="Rechteck 5"/>
          <p:cNvSpPr/>
          <p:nvPr/>
        </p:nvSpPr>
        <p:spPr>
          <a:xfrm>
            <a:off x="467640" y="5293440"/>
            <a:ext cx="8380080" cy="549720"/>
          </a:xfrm>
          <a:prstGeom prst="rect">
            <a:avLst/>
          </a:prstGeom>
          <a:noFill/>
          <a:ln w="0">
            <a:noFill/>
          </a:ln>
        </p:spPr>
        <p:style>
          <a:lnRef idx="0"/>
          <a:fillRef idx="0"/>
          <a:effectRef idx="0"/>
          <a:fontRef idx="minor"/>
        </p:style>
        <p:txBody>
          <a:bodyPr lIns="90000" rIns="90000" tIns="45000" bIns="45000">
            <a:noAutofit/>
          </a:bodyPr>
          <a:p>
            <a:pPr marL="395640" indent="-285480">
              <a:lnSpc>
                <a:spcPct val="100000"/>
              </a:lnSpc>
              <a:spcBef>
                <a:spcPts val="300"/>
              </a:spcBef>
              <a:buClr>
                <a:srgbClr val="595959"/>
              </a:buClr>
              <a:buFont typeface="Arial"/>
              <a:buChar char="•"/>
            </a:pPr>
            <a:r>
              <a:rPr b="0" lang="de-DE" sz="1600" spc="-1" strike="noStrike">
                <a:solidFill>
                  <a:srgbClr val="404040"/>
                </a:solidFill>
                <a:latin typeface="Arial"/>
              </a:rPr>
              <a:t>Beratung durch sonderpädagogische Lehrkräfte, Beratungsfachkräfte für Rehabilitation (Agentur für Arbeit), Integrationsfachdienste</a:t>
            </a:r>
            <a:endParaRPr b="0" lang="de-DE" sz="1600" spc="-1" strike="noStrike">
              <a:latin typeface="Arial"/>
            </a:endParaRPr>
          </a:p>
        </p:txBody>
      </p:sp>
      <p:sp>
        <p:nvSpPr>
          <p:cNvPr id="424" name="Inhaltsplatzhalter 4"/>
          <p:cNvSpPr txBox="1"/>
          <p:nvPr/>
        </p:nvSpPr>
        <p:spPr>
          <a:xfrm>
            <a:off x="482760" y="1752840"/>
            <a:ext cx="8367480" cy="344520"/>
          </a:xfrm>
          <a:prstGeom prst="rect">
            <a:avLst/>
          </a:prstGeom>
          <a:noFill/>
          <a:ln w="19080">
            <a:solidFill>
              <a:srgbClr val="ff4040"/>
            </a:solidFill>
            <a:round/>
          </a:ln>
        </p:spPr>
        <p:txBody>
          <a:bodyPr lIns="90000" rIns="90000" tIns="45000" bIns="45000" anchor="ctr">
            <a:noAutofit/>
          </a:bodyPr>
          <a:p>
            <a:pPr>
              <a:lnSpc>
                <a:spcPct val="100000"/>
              </a:lnSpc>
              <a:spcBef>
                <a:spcPts val="300"/>
              </a:spcBef>
              <a:tabLst>
                <a:tab algn="l" pos="0"/>
              </a:tabLst>
            </a:pPr>
            <a:r>
              <a:rPr b="1" lang="de-DE" sz="1600" spc="-1" strike="noStrike">
                <a:solidFill>
                  <a:srgbClr val="404040"/>
                </a:solidFill>
                <a:latin typeface="Arial"/>
              </a:rPr>
              <a:t>Grundsätzlich sind alle Wege der beruflichen Bildung möglich.</a:t>
            </a:r>
            <a:endParaRPr b="0" lang="de-DE" sz="1600" spc="-1" strike="noStrike">
              <a:solidFill>
                <a:srgbClr val="595959"/>
              </a:solidFill>
              <a:latin typeface="Arial"/>
            </a:endParaRPr>
          </a:p>
        </p:txBody>
      </p:sp>
      <p:sp>
        <p:nvSpPr>
          <p:cNvPr id="425" name="Inhaltsplatzhalter 4"/>
          <p:cNvSpPr/>
          <p:nvPr/>
        </p:nvSpPr>
        <p:spPr>
          <a:xfrm>
            <a:off x="468720" y="3620520"/>
            <a:ext cx="2883960" cy="70488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Georgia"/>
              </a:rPr>
              <a:t>Förderschwerpunkt geistige Entwicklung</a:t>
            </a:r>
            <a:endParaRPr b="0" lang="de-DE" sz="1600" spc="-1" strike="noStrike">
              <a:latin typeface="Arial"/>
            </a:endParaRPr>
          </a:p>
        </p:txBody>
      </p:sp>
      <p:sp>
        <p:nvSpPr>
          <p:cNvPr id="426" name="Inhaltsplatzhalter 4"/>
          <p:cNvSpPr/>
          <p:nvPr/>
        </p:nvSpPr>
        <p:spPr>
          <a:xfrm>
            <a:off x="482760" y="2581920"/>
            <a:ext cx="2864160" cy="92952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Georgia"/>
              </a:rPr>
              <a:t>Förderschwerpunkt Lernen</a:t>
            </a:r>
            <a:endParaRPr b="0" lang="de-DE" sz="1600" spc="-1" strike="noStrike">
              <a:latin typeface="Arial"/>
            </a:endParaRPr>
          </a:p>
        </p:txBody>
      </p:sp>
      <p:sp>
        <p:nvSpPr>
          <p:cNvPr id="427" name="Rechteck 1"/>
          <p:cNvSpPr/>
          <p:nvPr/>
        </p:nvSpPr>
        <p:spPr>
          <a:xfrm>
            <a:off x="490320" y="2201760"/>
            <a:ext cx="2862000" cy="30744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de-DE" sz="1600" spc="-1" strike="noStrike">
                <a:solidFill>
                  <a:srgbClr val="404040"/>
                </a:solidFill>
                <a:latin typeface="Arial"/>
              </a:rPr>
              <a:t>zusätzliche Möglichkeiten: </a:t>
            </a:r>
            <a:endParaRPr b="0" lang="de-DE" sz="1600" spc="-1" strike="noStrike">
              <a:latin typeface="Arial"/>
            </a:endParaRPr>
          </a:p>
        </p:txBody>
      </p:sp>
      <p:sp>
        <p:nvSpPr>
          <p:cNvPr id="428" name="Inhaltsplatzhalter 4"/>
          <p:cNvSpPr/>
          <p:nvPr/>
        </p:nvSpPr>
        <p:spPr>
          <a:xfrm>
            <a:off x="3862800" y="2581920"/>
            <a:ext cx="4984560" cy="92952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lvl="1" marL="285840" indent="-285480">
              <a:lnSpc>
                <a:spcPct val="100000"/>
              </a:lnSpc>
              <a:buClr>
                <a:srgbClr val="404040"/>
              </a:buClr>
              <a:buFont typeface="Arial"/>
              <a:buChar char="•"/>
            </a:pPr>
            <a:r>
              <a:rPr b="0" lang="de-DE" sz="1400" spc="-1" strike="noStrike">
                <a:solidFill>
                  <a:srgbClr val="404040"/>
                </a:solidFill>
                <a:latin typeface="Arial"/>
              </a:rPr>
              <a:t>duale Ausbildung</a:t>
            </a:r>
            <a:endParaRPr b="0" lang="de-DE" sz="1400" spc="-1" strike="noStrike">
              <a:latin typeface="Arial"/>
            </a:endParaRPr>
          </a:p>
          <a:p>
            <a:pPr lvl="1" marL="285840" indent="-285480">
              <a:lnSpc>
                <a:spcPct val="100000"/>
              </a:lnSpc>
              <a:buClr>
                <a:srgbClr val="404040"/>
              </a:buClr>
              <a:buFont typeface="Arial"/>
              <a:buChar char="•"/>
            </a:pPr>
            <a:r>
              <a:rPr b="0" lang="de-DE" sz="1400" spc="-1" strike="noStrike">
                <a:solidFill>
                  <a:srgbClr val="404040"/>
                </a:solidFill>
                <a:latin typeface="Arial"/>
              </a:rPr>
              <a:t>Kooperationsklasse SBBZ – Berufsschule</a:t>
            </a:r>
            <a:endParaRPr b="0" lang="de-DE" sz="1400" spc="-1" strike="noStrike">
              <a:latin typeface="Arial"/>
            </a:endParaRPr>
          </a:p>
          <a:p>
            <a:pPr marL="285840" indent="-285480">
              <a:lnSpc>
                <a:spcPct val="100000"/>
              </a:lnSpc>
              <a:buClr>
                <a:srgbClr val="404040"/>
              </a:buClr>
              <a:buFont typeface="Arial"/>
              <a:buChar char="•"/>
            </a:pPr>
            <a:r>
              <a:rPr b="0" lang="de-DE" sz="1400" spc="-1" strike="noStrike">
                <a:solidFill>
                  <a:srgbClr val="404040"/>
                </a:solidFill>
                <a:latin typeface="Georgia"/>
              </a:rPr>
              <a:t>Vorqualifizierungsjahr Arbeit und Beruf (VAB)</a:t>
            </a:r>
            <a:endParaRPr b="0" lang="de-DE" sz="1400" spc="-1" strike="noStrike">
              <a:latin typeface="Arial"/>
            </a:endParaRPr>
          </a:p>
          <a:p>
            <a:pPr marL="285840" indent="-285480">
              <a:lnSpc>
                <a:spcPct val="100000"/>
              </a:lnSpc>
              <a:buClr>
                <a:srgbClr val="404040"/>
              </a:buClr>
              <a:buFont typeface="Arial"/>
              <a:buChar char="•"/>
            </a:pPr>
            <a:r>
              <a:rPr b="0" lang="de-DE" sz="1400" spc="-1" strike="noStrike">
                <a:solidFill>
                  <a:srgbClr val="404040"/>
                </a:solidFill>
                <a:latin typeface="Georgia"/>
              </a:rPr>
              <a:t>Sonderberufsschule</a:t>
            </a:r>
            <a:endParaRPr b="0" lang="de-DE" sz="1400" spc="-1" strike="noStrike">
              <a:latin typeface="Arial"/>
            </a:endParaRPr>
          </a:p>
        </p:txBody>
      </p:sp>
      <p:sp>
        <p:nvSpPr>
          <p:cNvPr id="429" name="Inhaltsplatzhalter 4"/>
          <p:cNvSpPr/>
          <p:nvPr/>
        </p:nvSpPr>
        <p:spPr>
          <a:xfrm>
            <a:off x="462600" y="4407120"/>
            <a:ext cx="2916720" cy="76896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Georgia"/>
              </a:rPr>
              <a:t>Förderschwerpunkt Sehen / Hören / körperliche und motorische Entwicklung</a:t>
            </a:r>
            <a:endParaRPr b="0" lang="de-DE" sz="1600" spc="-1" strike="noStrike">
              <a:latin typeface="Arial"/>
            </a:endParaRPr>
          </a:p>
        </p:txBody>
      </p:sp>
      <p:sp>
        <p:nvSpPr>
          <p:cNvPr id="430" name="Rechteck 3"/>
          <p:cNvSpPr/>
          <p:nvPr/>
        </p:nvSpPr>
        <p:spPr>
          <a:xfrm>
            <a:off x="3863880" y="3620520"/>
            <a:ext cx="4983480" cy="70488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85840" indent="-285480">
              <a:lnSpc>
                <a:spcPct val="100000"/>
              </a:lnSpc>
              <a:buClr>
                <a:srgbClr val="404040"/>
              </a:buClr>
              <a:buFont typeface="Arial"/>
              <a:buChar char="•"/>
            </a:pPr>
            <a:r>
              <a:rPr b="0" lang="de-DE" sz="1400" spc="-1" strike="noStrike">
                <a:solidFill>
                  <a:srgbClr val="404040"/>
                </a:solidFill>
                <a:latin typeface="Arial"/>
              </a:rPr>
              <a:t>berufsvorbereitende Einrichtung (BVE) und kooperative Berufsvorbereitung (KoBV)</a:t>
            </a:r>
            <a:endParaRPr b="0" lang="de-DE" sz="1400" spc="-1" strike="noStrike">
              <a:latin typeface="Arial"/>
            </a:endParaRPr>
          </a:p>
          <a:p>
            <a:pPr marL="285840" indent="-285480">
              <a:lnSpc>
                <a:spcPct val="100000"/>
              </a:lnSpc>
              <a:buClr>
                <a:srgbClr val="404040"/>
              </a:buClr>
              <a:buFont typeface="Arial"/>
              <a:buChar char="•"/>
            </a:pPr>
            <a:r>
              <a:rPr b="0" lang="de-DE" sz="1400" spc="-1" strike="noStrike">
                <a:solidFill>
                  <a:srgbClr val="404040"/>
                </a:solidFill>
                <a:latin typeface="Arial"/>
              </a:rPr>
              <a:t>Werkstatt für Menschen mit Behinderung (WfbM)</a:t>
            </a:r>
            <a:endParaRPr b="0" lang="de-DE" sz="1400" spc="-1" strike="noStrike">
              <a:latin typeface="Arial"/>
            </a:endParaRPr>
          </a:p>
        </p:txBody>
      </p:sp>
      <p:sp>
        <p:nvSpPr>
          <p:cNvPr id="431" name="Inhaltsplatzhalter 4"/>
          <p:cNvSpPr/>
          <p:nvPr/>
        </p:nvSpPr>
        <p:spPr>
          <a:xfrm>
            <a:off x="3863880" y="4400280"/>
            <a:ext cx="4983480" cy="775800"/>
          </a:xfrm>
          <a:prstGeom prst="rect">
            <a:avLst/>
          </a:prstGeom>
          <a:noFill/>
          <a:ln>
            <a:solidFill>
              <a:srgbClr val="bf000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85840" indent="-285480">
              <a:lnSpc>
                <a:spcPct val="100000"/>
              </a:lnSpc>
              <a:buClr>
                <a:srgbClr val="404040"/>
              </a:buClr>
              <a:buFont typeface="Arial"/>
              <a:buChar char="•"/>
            </a:pPr>
            <a:r>
              <a:rPr b="0" lang="de-DE" sz="1400" spc="-1" strike="noStrike">
                <a:solidFill>
                  <a:srgbClr val="404040"/>
                </a:solidFill>
                <a:latin typeface="Georgia"/>
              </a:rPr>
              <a:t>allgemeine oder förderschwerpunktspezifische Berufsschule, Berufskolleg oder Berufsfachschule</a:t>
            </a:r>
            <a:endParaRPr b="0" lang="de-DE" sz="1400" spc="-1" strike="noStrike">
              <a:latin typeface="Arial"/>
            </a:endParaRPr>
          </a:p>
        </p:txBody>
      </p:sp>
      <p:sp>
        <p:nvSpPr>
          <p:cNvPr id="432" name="Richtungspfeil 18"/>
          <p:cNvSpPr/>
          <p:nvPr/>
        </p:nvSpPr>
        <p:spPr>
          <a:xfrm rot="10800000">
            <a:off x="3535560" y="2672280"/>
            <a:ext cx="122400" cy="68652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a:scene3d>
            <a:camera prst="orthographicFront">
              <a:rot lat="0" lon="0" rev="16200000"/>
            </a:camera>
            <a:lightRig dir="t" rig="threePt"/>
          </a:scene3d>
        </p:spPr>
        <p:style>
          <a:lnRef idx="1">
            <a:schemeClr val="accent1"/>
          </a:lnRef>
          <a:fillRef idx="3">
            <a:schemeClr val="accent1"/>
          </a:fillRef>
          <a:effectRef idx="2">
            <a:schemeClr val="accent1"/>
          </a:effectRef>
          <a:fontRef idx="minor"/>
        </p:style>
      </p:sp>
      <p:sp>
        <p:nvSpPr>
          <p:cNvPr id="433" name="Richtungspfeil 23"/>
          <p:cNvSpPr/>
          <p:nvPr/>
        </p:nvSpPr>
        <p:spPr>
          <a:xfrm rot="10800000">
            <a:off x="3540600" y="3617280"/>
            <a:ext cx="122400" cy="68652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a:scene3d>
            <a:camera prst="orthographicFront">
              <a:rot lat="0" lon="0" rev="16200000"/>
            </a:camera>
            <a:lightRig dir="t" rig="threePt"/>
          </a:scene3d>
        </p:spPr>
        <p:style>
          <a:lnRef idx="1">
            <a:schemeClr val="accent1"/>
          </a:lnRef>
          <a:fillRef idx="3">
            <a:schemeClr val="accent1"/>
          </a:fillRef>
          <a:effectRef idx="2">
            <a:schemeClr val="accent1"/>
          </a:effectRef>
          <a:fontRef idx="minor"/>
        </p:style>
      </p:sp>
      <p:sp>
        <p:nvSpPr>
          <p:cNvPr id="434" name="Richtungspfeil 24"/>
          <p:cNvSpPr/>
          <p:nvPr/>
        </p:nvSpPr>
        <p:spPr>
          <a:xfrm rot="10800000">
            <a:off x="3550680" y="4447800"/>
            <a:ext cx="122400" cy="68652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a:scene3d>
            <a:camera prst="orthographicFront">
              <a:rot lat="0" lon="0" rev="16200000"/>
            </a:camera>
            <a:lightRig dir="t" rig="threePt"/>
          </a:scene3d>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436"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26</a:t>
            </a:r>
            <a:endParaRPr b="0" lang="de-DE" sz="1000" spc="-1" strike="noStrike">
              <a:latin typeface="Times New Roman"/>
            </a:endParaRPr>
          </a:p>
        </p:txBody>
      </p:sp>
      <p:sp>
        <p:nvSpPr>
          <p:cNvPr id="437" name="Freihandform 7"/>
          <p:cNvSpPr/>
          <p:nvPr/>
        </p:nvSpPr>
        <p:spPr>
          <a:xfrm>
            <a:off x="353160" y="1917000"/>
            <a:ext cx="5256360" cy="3168000"/>
          </a:xfrm>
          <a:custGeom>
            <a:avLst/>
            <a:gdLst/>
            <a:ahLst/>
            <a:rect l="l" t="t" r="r" b="b"/>
            <a:pathLst>
              <a:path w="8229600" h="1020600">
                <a:moveTo>
                  <a:pt x="0" y="0"/>
                </a:moveTo>
                <a:lnTo>
                  <a:pt x="8229600" y="0"/>
                </a:lnTo>
                <a:lnTo>
                  <a:pt x="8229600" y="1020600"/>
                </a:lnTo>
                <a:lnTo>
                  <a:pt x="0" y="1020600"/>
                </a:lnTo>
                <a:lnTo>
                  <a:pt x="0" y="0"/>
                </a:lnTo>
                <a:close/>
              </a:path>
            </a:pathLst>
          </a:cu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432000" rIns="638640" tIns="187560" bIns="113760">
            <a:noAutofit/>
          </a:bodyPr>
          <a:p>
            <a:pPr>
              <a:lnSpc>
                <a:spcPct val="90000"/>
              </a:lnSpc>
              <a:spcAft>
                <a:spcPts val="329"/>
              </a:spcAft>
              <a:tabLst>
                <a:tab algn="l" pos="0"/>
              </a:tabLst>
            </a:pPr>
            <a:r>
              <a:rPr b="0" lang="de-DE" sz="2200" spc="-1" strike="noStrike">
                <a:solidFill>
                  <a:srgbClr val="404040"/>
                </a:solidFill>
                <a:latin typeface="Arial"/>
              </a:rPr>
              <a:t>zeitlicher Ablauf des Übergangsverfahrens </a:t>
            </a:r>
            <a:endParaRPr b="0" lang="de-DE" sz="2200" spc="-1" strike="noStrike">
              <a:latin typeface="Arial"/>
            </a:endParaRPr>
          </a:p>
          <a:p>
            <a:pPr>
              <a:lnSpc>
                <a:spcPct val="90000"/>
              </a:lnSpc>
              <a:spcAft>
                <a:spcPts val="329"/>
              </a:spcAft>
              <a:tabLst>
                <a:tab algn="l" pos="0"/>
              </a:tabLst>
            </a:pPr>
            <a:endParaRPr b="0" lang="de-DE" sz="2200" spc="-1" strike="noStrike">
              <a:latin typeface="Arial"/>
            </a:endParaRPr>
          </a:p>
          <a:p>
            <a:pPr>
              <a:lnSpc>
                <a:spcPct val="90000"/>
              </a:lnSpc>
              <a:spcAft>
                <a:spcPts val="329"/>
              </a:spcAft>
              <a:tabLst>
                <a:tab algn="l" pos="0"/>
              </a:tabLst>
            </a:pPr>
            <a:r>
              <a:rPr b="0" lang="de-DE" sz="2200" spc="-1" strike="noStrike">
                <a:solidFill>
                  <a:srgbClr val="404040"/>
                </a:solidFill>
                <a:latin typeface="Arial"/>
              </a:rPr>
              <a:t>Anmeldung an der weiterführenden Schule</a:t>
            </a:r>
            <a:endParaRPr b="0" lang="de-DE" sz="2200" spc="-1" strike="noStrike">
              <a:latin typeface="Arial"/>
            </a:endParaRPr>
          </a:p>
          <a:p>
            <a:pPr>
              <a:lnSpc>
                <a:spcPct val="90000"/>
              </a:lnSpc>
              <a:spcAft>
                <a:spcPts val="329"/>
              </a:spcAft>
              <a:tabLst>
                <a:tab algn="l" pos="0"/>
              </a:tabLst>
            </a:pPr>
            <a:endParaRPr b="0" lang="de-DE" sz="2200" spc="-1" strike="noStrike">
              <a:latin typeface="Arial"/>
            </a:endParaRPr>
          </a:p>
          <a:p>
            <a:pPr>
              <a:lnSpc>
                <a:spcPct val="90000"/>
              </a:lnSpc>
              <a:spcAft>
                <a:spcPts val="329"/>
              </a:spcAft>
              <a:tabLst>
                <a:tab algn="l" pos="0"/>
              </a:tabLst>
            </a:pPr>
            <a:r>
              <a:rPr b="0" lang="de-DE" sz="2200" spc="-1" strike="noStrike">
                <a:solidFill>
                  <a:srgbClr val="404040"/>
                </a:solidFill>
                <a:latin typeface="Arial"/>
              </a:rPr>
              <a:t>weitere Informationen </a:t>
            </a:r>
            <a:endParaRPr b="0" lang="de-DE" sz="2200" spc="-1" strike="noStrike">
              <a:latin typeface="Arial"/>
            </a:endParaRPr>
          </a:p>
        </p:txBody>
      </p:sp>
      <p:pic>
        <p:nvPicPr>
          <p:cNvPr id="438" name="Bild 1" descr="Foto Folie 22.jpg"/>
          <p:cNvPicPr/>
          <p:nvPr/>
        </p:nvPicPr>
        <p:blipFill>
          <a:blip r:embed="rId1"/>
          <a:srcRect l="0" t="0" r="10008" b="9833"/>
          <a:stretch/>
        </p:blipFill>
        <p:spPr>
          <a:xfrm>
            <a:off x="5800680" y="1340640"/>
            <a:ext cx="3091320" cy="2060640"/>
          </a:xfrm>
          <a:prstGeom prst="rect">
            <a:avLst/>
          </a:prstGeom>
          <a:ln w="0">
            <a:noFill/>
          </a:ln>
        </p:spPr>
      </p:pic>
      <p:sp>
        <p:nvSpPr>
          <p:cNvPr id="439" name="Rechteck 9"/>
          <p:cNvSpPr/>
          <p:nvPr/>
        </p:nvSpPr>
        <p:spPr>
          <a:xfrm>
            <a:off x="467640" y="692640"/>
            <a:ext cx="8424720" cy="64764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100000"/>
              </a:lnSpc>
            </a:pPr>
            <a:r>
              <a:rPr b="0" lang="de-DE" sz="2800" spc="-1" strike="noStrike">
                <a:solidFill>
                  <a:srgbClr val="f4f4f4"/>
                </a:solidFill>
                <a:latin typeface="Arial"/>
              </a:rPr>
              <a:t> </a:t>
            </a:r>
            <a:r>
              <a:rPr b="0" lang="de-DE" sz="2800" spc="-1" strike="noStrike">
                <a:solidFill>
                  <a:srgbClr val="f4f4f4"/>
                </a:solidFill>
                <a:latin typeface="Arial"/>
              </a:rPr>
              <a:t>III. Die nächsten Schritte</a:t>
            </a:r>
            <a:endParaRPr b="0" lang="de-DE" sz="2800" spc="-1" strike="noStrike">
              <a:latin typeface="Arial"/>
            </a:endParaRPr>
          </a:p>
        </p:txBody>
      </p:sp>
      <p:sp>
        <p:nvSpPr>
          <p:cNvPr id="440" name="Richtungspfeil 10"/>
          <p:cNvSpPr/>
          <p:nvPr/>
        </p:nvSpPr>
        <p:spPr>
          <a:xfrm>
            <a:off x="499320" y="206928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1" name="Richtungspfeil 11"/>
          <p:cNvSpPr/>
          <p:nvPr/>
        </p:nvSpPr>
        <p:spPr>
          <a:xfrm>
            <a:off x="499320" y="306900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2" name="Richtungspfeil 12"/>
          <p:cNvSpPr/>
          <p:nvPr/>
        </p:nvSpPr>
        <p:spPr>
          <a:xfrm>
            <a:off x="499320" y="407700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Rechteck 3"/>
          <p:cNvSpPr/>
          <p:nvPr/>
        </p:nvSpPr>
        <p:spPr>
          <a:xfrm>
            <a:off x="468360" y="1628640"/>
            <a:ext cx="8373600" cy="719640"/>
          </a:xfrm>
          <a:prstGeom prst="rect">
            <a:avLst/>
          </a:prstGeom>
          <a:solidFill>
            <a:schemeClr val="accent3">
              <a:lumMod val="60000"/>
              <a:lumOff val="40000"/>
              <a:alpha val="2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4" name="Rechteck 7"/>
          <p:cNvSpPr/>
          <p:nvPr/>
        </p:nvSpPr>
        <p:spPr>
          <a:xfrm>
            <a:off x="468360" y="2439000"/>
            <a:ext cx="8373600" cy="719640"/>
          </a:xfrm>
          <a:prstGeom prst="rect">
            <a:avLst/>
          </a:prstGeom>
          <a:solidFill>
            <a:schemeClr val="accent3">
              <a:lumMod val="40000"/>
              <a:lumOff val="60000"/>
              <a:alpha val="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5" name="Rechteck 8"/>
          <p:cNvSpPr/>
          <p:nvPr/>
        </p:nvSpPr>
        <p:spPr>
          <a:xfrm>
            <a:off x="468360" y="3249000"/>
            <a:ext cx="8373600" cy="791640"/>
          </a:xfrm>
          <a:prstGeom prst="rect">
            <a:avLst/>
          </a:prstGeom>
          <a:solidFill>
            <a:schemeClr val="accent3">
              <a:lumMod val="60000"/>
              <a:lumOff val="40000"/>
              <a:alpha val="2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6" name="Rechteck 9"/>
          <p:cNvSpPr/>
          <p:nvPr/>
        </p:nvSpPr>
        <p:spPr>
          <a:xfrm>
            <a:off x="468360" y="4131000"/>
            <a:ext cx="8373600" cy="791640"/>
          </a:xfrm>
          <a:prstGeom prst="rect">
            <a:avLst/>
          </a:prstGeom>
          <a:solidFill>
            <a:schemeClr val="accent3">
              <a:lumMod val="40000"/>
              <a:lumOff val="60000"/>
              <a:alpha val="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7" name="Rechteck 10"/>
          <p:cNvSpPr/>
          <p:nvPr/>
        </p:nvSpPr>
        <p:spPr>
          <a:xfrm>
            <a:off x="468360" y="5013000"/>
            <a:ext cx="8373600" cy="719640"/>
          </a:xfrm>
          <a:prstGeom prst="rect">
            <a:avLst/>
          </a:prstGeom>
          <a:solidFill>
            <a:schemeClr val="accent3">
              <a:lumMod val="60000"/>
              <a:lumOff val="40000"/>
              <a:alpha val="2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graphicFrame>
        <p:nvGraphicFramePr>
          <p:cNvPr id="448" name="Tabelle 1"/>
          <p:cNvGraphicFramePr/>
          <p:nvPr/>
        </p:nvGraphicFramePr>
        <p:xfrm>
          <a:off x="675360" y="1556640"/>
          <a:ext cx="7992360" cy="4193640"/>
        </p:xfrm>
        <a:graphic>
          <a:graphicData uri="http://schemas.openxmlformats.org/drawingml/2006/table">
            <a:tbl>
              <a:tblPr/>
              <a:tblGrid>
                <a:gridCol w="4306680"/>
                <a:gridCol w="3685680"/>
              </a:tblGrid>
              <a:tr h="838800">
                <a:tc>
                  <a:txBody>
                    <a:bodyPr anchor="ctr">
                      <a:noAutofit/>
                    </a:bodyPr>
                    <a:p>
                      <a:pPr>
                        <a:lnSpc>
                          <a:spcPct val="100000"/>
                        </a:lnSpc>
                      </a:pPr>
                      <a:r>
                        <a:rPr b="0" lang="de-DE" sz="1600" spc="-1" strike="noStrike">
                          <a:solidFill>
                            <a:srgbClr val="404040"/>
                          </a:solidFill>
                          <a:latin typeface="Arial"/>
                        </a:rPr>
                        <a:t>Informationsabend der Grundschule mit den weiterführenden Schulen </a:t>
                      </a:r>
                      <a:endParaRPr b="0" lang="de-DE" sz="1600" spc="-1" strike="noStrike">
                        <a:latin typeface="Arial"/>
                      </a:endParaRPr>
                    </a:p>
                  </a:txBody>
                  <a:tcPr marL="91440" marR="91440">
                    <a:noFill/>
                  </a:tcPr>
                </a:tc>
                <a:tc>
                  <a:txBody>
                    <a:bodyPr anchor="ctr">
                      <a:noAutofit/>
                    </a:bodyPr>
                    <a:p>
                      <a:pPr>
                        <a:lnSpc>
                          <a:spcPct val="100000"/>
                        </a:lnSpc>
                      </a:pPr>
                      <a:r>
                        <a:rPr b="0" lang="de-DE" sz="1600" spc="-1" strike="noStrike">
                          <a:solidFill>
                            <a:srgbClr val="404040"/>
                          </a:solidFill>
                          <a:latin typeface="Arial"/>
                        </a:rPr>
                        <a:t>Oktober – Dezember</a:t>
                      </a:r>
                      <a:endParaRPr b="0" lang="de-DE" sz="1600" spc="-1" strike="noStrike">
                        <a:latin typeface="Arial"/>
                      </a:endParaRPr>
                    </a:p>
                    <a:p>
                      <a:pPr>
                        <a:lnSpc>
                          <a:spcPct val="100000"/>
                        </a:lnSpc>
                      </a:pPr>
                      <a:endParaRPr b="0" lang="de-DE" sz="1600" spc="-1" strike="noStrike">
                        <a:latin typeface="Arial"/>
                      </a:endParaRPr>
                    </a:p>
                  </a:txBody>
                  <a:tcPr marL="91440" marR="91440">
                    <a:noFill/>
                  </a:tcPr>
                </a:tc>
              </a:tr>
              <a:tr h="838800">
                <a:tc>
                  <a:txBody>
                    <a:bodyPr anchor="ctr">
                      <a:noAutofit/>
                    </a:bodyPr>
                    <a:p>
                      <a:pPr>
                        <a:lnSpc>
                          <a:spcPct val="100000"/>
                        </a:lnSpc>
                      </a:pPr>
                      <a:r>
                        <a:rPr b="0" lang="de-DE" sz="1600" spc="-1" strike="noStrike">
                          <a:solidFill>
                            <a:srgbClr val="404040"/>
                          </a:solidFill>
                          <a:latin typeface="Arial"/>
                        </a:rPr>
                        <a:t>Erstellung der Grundschulempfehlung</a:t>
                      </a:r>
                      <a:endParaRPr b="0" lang="de-DE" sz="1600" spc="-1" strike="noStrike">
                        <a:latin typeface="Arial"/>
                      </a:endParaRPr>
                    </a:p>
                  </a:txBody>
                  <a:tcPr marL="91440" marR="91440">
                    <a:noFill/>
                  </a:tcPr>
                </a:tc>
                <a:tc>
                  <a:txBody>
                    <a:bodyPr anchor="ctr">
                      <a:noAutofit/>
                    </a:bodyPr>
                    <a:p>
                      <a:pPr>
                        <a:lnSpc>
                          <a:spcPct val="100000"/>
                        </a:lnSpc>
                        <a:tabLst>
                          <a:tab algn="l" pos="0"/>
                        </a:tabLst>
                      </a:pPr>
                      <a:r>
                        <a:rPr b="0" lang="de-DE" sz="1600" spc="-1" strike="noStrike">
                          <a:solidFill>
                            <a:srgbClr val="404040"/>
                          </a:solidFill>
                          <a:latin typeface="Arial"/>
                        </a:rPr>
                        <a:t>Oktober – Januar</a:t>
                      </a:r>
                      <a:endParaRPr b="0" lang="de-DE" sz="1600" spc="-1" strike="noStrike">
                        <a:latin typeface="Arial"/>
                      </a:endParaRPr>
                    </a:p>
                  </a:txBody>
                  <a:tcPr marL="91440" marR="91440">
                    <a:noFill/>
                  </a:tcPr>
                </a:tc>
              </a:tr>
              <a:tr h="838800">
                <a:tc>
                  <a:txBody>
                    <a:bodyPr anchor="ctr">
                      <a:noAutofit/>
                    </a:bodyPr>
                    <a:p>
                      <a:pPr>
                        <a:lnSpc>
                          <a:spcPct val="100000"/>
                        </a:lnSpc>
                      </a:pPr>
                      <a:r>
                        <a:rPr b="0" lang="de-DE" sz="1600" spc="-1" strike="noStrike">
                          <a:solidFill>
                            <a:srgbClr val="404040"/>
                          </a:solidFill>
                          <a:latin typeface="Arial"/>
                        </a:rPr>
                        <a:t>intensive Beratung der Eltern </a:t>
                      </a:r>
                      <a:endParaRPr b="0" lang="de-DE" sz="1600" spc="-1" strike="noStrike">
                        <a:latin typeface="Arial"/>
                      </a:endParaRPr>
                    </a:p>
                    <a:p>
                      <a:pPr>
                        <a:lnSpc>
                          <a:spcPct val="100000"/>
                        </a:lnSpc>
                      </a:pPr>
                      <a:r>
                        <a:rPr b="0" lang="de-DE" sz="1600" spc="-1" strike="noStrike">
                          <a:solidFill>
                            <a:srgbClr val="404040"/>
                          </a:solidFill>
                          <a:latin typeface="Arial"/>
                        </a:rPr>
                        <a:t>durch die Grundschullehrkräfte</a:t>
                      </a:r>
                      <a:endParaRPr b="0" lang="de-DE" sz="1600" spc="-1" strike="noStrike">
                        <a:latin typeface="Arial"/>
                      </a:endParaRPr>
                    </a:p>
                  </a:txBody>
                  <a:tcPr marL="91440" marR="91440">
                    <a:noFill/>
                  </a:tcPr>
                </a:tc>
                <a:tc>
                  <a:txBody>
                    <a:bodyPr anchor="ctr">
                      <a:noAutofit/>
                    </a:bodyPr>
                    <a:p>
                      <a:pPr>
                        <a:lnSpc>
                          <a:spcPct val="100000"/>
                        </a:lnSpc>
                        <a:tabLst>
                          <a:tab algn="l" pos="0"/>
                        </a:tabLst>
                      </a:pPr>
                      <a:r>
                        <a:rPr b="0" lang="de-DE" sz="1600" spc="-1" strike="noStrike">
                          <a:solidFill>
                            <a:srgbClr val="404040"/>
                          </a:solidFill>
                          <a:latin typeface="Arial"/>
                        </a:rPr>
                        <a:t>Dezember – Januar</a:t>
                      </a:r>
                      <a:endParaRPr b="0" lang="de-DE" sz="1600" spc="-1" strike="noStrike">
                        <a:latin typeface="Arial"/>
                      </a:endParaRPr>
                    </a:p>
                  </a:txBody>
                  <a:tcPr marL="91440" marR="91440">
                    <a:noFill/>
                  </a:tcPr>
                </a:tc>
              </a:tr>
              <a:tr h="838800">
                <a:tc>
                  <a:txBody>
                    <a:bodyPr anchor="ctr">
                      <a:noAutofit/>
                    </a:bodyPr>
                    <a:p>
                      <a:pPr>
                        <a:lnSpc>
                          <a:spcPct val="100000"/>
                        </a:lnSpc>
                        <a:tabLst>
                          <a:tab algn="l" pos="0"/>
                        </a:tabLst>
                      </a:pPr>
                      <a:r>
                        <a:rPr b="0" lang="de-DE" sz="1600" spc="-1" strike="noStrike">
                          <a:solidFill>
                            <a:srgbClr val="404040"/>
                          </a:solidFill>
                          <a:latin typeface="Arial"/>
                        </a:rPr>
                        <a:t>Ausgabe der Halbjahresinformation mit der Grundschulempfehlung </a:t>
                      </a:r>
                      <a:endParaRPr b="0" lang="de-DE" sz="1600" spc="-1" strike="noStrike">
                        <a:latin typeface="Arial"/>
                      </a:endParaRPr>
                    </a:p>
                  </a:txBody>
                  <a:tcPr marL="91440" marR="91440">
                    <a:noFill/>
                  </a:tcPr>
                </a:tc>
                <a:tc>
                  <a:txBody>
                    <a:bodyPr anchor="ctr">
                      <a:noAutofit/>
                    </a:bodyPr>
                    <a:p>
                      <a:pPr>
                        <a:lnSpc>
                          <a:spcPct val="100000"/>
                        </a:lnSpc>
                        <a:tabLst>
                          <a:tab algn="l" pos="0"/>
                        </a:tabLst>
                      </a:pPr>
                      <a:r>
                        <a:rPr b="0" lang="de-DE" sz="1600" spc="-1" strike="noStrike">
                          <a:solidFill>
                            <a:srgbClr val="404040"/>
                          </a:solidFill>
                          <a:latin typeface="Arial"/>
                        </a:rPr>
                        <a:t>Ende 1. Schulhalbjahr - 10. Februar </a:t>
                      </a:r>
                      <a:endParaRPr b="0" lang="de-DE" sz="1600" spc="-1" strike="noStrike">
                        <a:latin typeface="Arial"/>
                      </a:endParaRPr>
                    </a:p>
                    <a:p>
                      <a:pPr>
                        <a:lnSpc>
                          <a:spcPct val="100000"/>
                        </a:lnSpc>
                        <a:tabLst>
                          <a:tab algn="l" pos="0"/>
                        </a:tabLst>
                      </a:pPr>
                      <a:endParaRPr b="0" lang="de-DE" sz="1600" spc="-1" strike="noStrike">
                        <a:latin typeface="Arial"/>
                      </a:endParaRPr>
                    </a:p>
                  </a:txBody>
                  <a:tcPr marL="91440" marR="91440">
                    <a:noFill/>
                  </a:tcPr>
                </a:tc>
              </a:tr>
              <a:tr h="838800">
                <a:tc>
                  <a:txBody>
                    <a:bodyPr anchor="ctr">
                      <a:noAutofit/>
                    </a:bodyPr>
                    <a:p>
                      <a:pPr>
                        <a:lnSpc>
                          <a:spcPct val="100000"/>
                        </a:lnSpc>
                      </a:pPr>
                      <a:r>
                        <a:rPr b="0" lang="de-DE" sz="1600" spc="-1" strike="noStrike">
                          <a:solidFill>
                            <a:srgbClr val="404040"/>
                          </a:solidFill>
                          <a:latin typeface="Arial"/>
                        </a:rPr>
                        <a:t>Anmeldung an einer weiterführenden Schule</a:t>
                      </a:r>
                      <a:endParaRPr b="0" lang="de-DE" sz="1600" spc="-1" strike="noStrike">
                        <a:latin typeface="Arial"/>
                      </a:endParaRPr>
                    </a:p>
                  </a:txBody>
                  <a:tcPr marL="91440" marR="91440">
                    <a:noFill/>
                  </a:tcPr>
                </a:tc>
                <a:tc>
                  <a:txBody>
                    <a:bodyPr anchor="ctr">
                      <a:noAutofit/>
                    </a:bodyPr>
                    <a:p>
                      <a:pPr>
                        <a:lnSpc>
                          <a:spcPct val="100000"/>
                        </a:lnSpc>
                      </a:pPr>
                      <a:r>
                        <a:rPr b="0" lang="de-DE" sz="1600" spc="-1" strike="noStrike">
                          <a:solidFill>
                            <a:srgbClr val="404040"/>
                          </a:solidFill>
                          <a:latin typeface="Arial"/>
                        </a:rPr>
                        <a:t>März (bis April bei Inanspruchnahme des besonderen Beratungsverfahrens)</a:t>
                      </a:r>
                      <a:endParaRPr b="0" lang="de-DE" sz="1600" spc="-1" strike="noStrike">
                        <a:latin typeface="Arial"/>
                      </a:endParaRPr>
                    </a:p>
                  </a:txBody>
                  <a:tcPr marL="91440" marR="91440">
                    <a:noFill/>
                  </a:tcPr>
                </a:tc>
              </a:tr>
            </a:tbl>
          </a:graphicData>
        </a:graphic>
      </p:graphicFrame>
      <p:sp>
        <p:nvSpPr>
          <p:cNvPr id="449"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450"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27</a:t>
            </a:r>
            <a:endParaRPr b="0" lang="de-DE" sz="1000" spc="-1" strike="noStrike">
              <a:latin typeface="Times New Roman"/>
            </a:endParaRPr>
          </a:p>
        </p:txBody>
      </p:sp>
      <p:sp>
        <p:nvSpPr>
          <p:cNvPr id="451"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Zeitlicher Ablauf des Übergangsverfahrens</a:t>
            </a:r>
            <a:endParaRPr b="0" lang="de-DE" sz="3000" spc="-1" strike="noStrike">
              <a:latin typeface="Arial"/>
            </a:endParaRPr>
          </a:p>
        </p:txBody>
      </p:sp>
      <p:sp>
        <p:nvSpPr>
          <p:cNvPr id="452" name="Rechteck 11"/>
          <p:cNvSpPr/>
          <p:nvPr/>
        </p:nvSpPr>
        <p:spPr>
          <a:xfrm>
            <a:off x="487440" y="1484640"/>
            <a:ext cx="835164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454"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28</a:t>
            </a:r>
            <a:endParaRPr b="0" lang="de-DE" sz="1000" spc="-1" strike="noStrike">
              <a:latin typeface="Times New Roman"/>
            </a:endParaRPr>
          </a:p>
        </p:txBody>
      </p:sp>
      <p:sp>
        <p:nvSpPr>
          <p:cNvPr id="455" name="Inhaltsplatzhalter 1"/>
          <p:cNvSpPr txBox="1"/>
          <p:nvPr/>
        </p:nvSpPr>
        <p:spPr>
          <a:xfrm>
            <a:off x="493200" y="1761840"/>
            <a:ext cx="4618440" cy="2868840"/>
          </a:xfrm>
          <a:prstGeom prst="rect">
            <a:avLst/>
          </a:prstGeom>
          <a:noFill/>
          <a:ln w="9360">
            <a:noFill/>
          </a:ln>
          <a:effectLst>
            <a:outerShdw dist="25560" dir="5400000" blurRad="51480">
              <a:srgbClr val="000000">
                <a:alpha val="40000"/>
              </a:srgbClr>
            </a:outerShdw>
          </a:effectLst>
        </p:spPr>
        <p:txBody>
          <a:bodyPr lIns="90000" rIns="90000" tIns="45000" bIns="45000">
            <a:normAutofit fontScale="70000"/>
          </a:bodyPr>
          <a:p>
            <a:pPr>
              <a:lnSpc>
                <a:spcPct val="100000"/>
              </a:lnSpc>
              <a:spcBef>
                <a:spcPts val="300"/>
              </a:spcBef>
            </a:pPr>
            <a:endParaRPr b="0" lang="de-DE" sz="2400" spc="-1" strike="noStrike">
              <a:solidFill>
                <a:srgbClr val="595959"/>
              </a:solidFill>
              <a:latin typeface="Arial"/>
            </a:endParaRPr>
          </a:p>
          <a:p>
            <a:pPr marL="109800">
              <a:lnSpc>
                <a:spcPct val="140000"/>
              </a:lnSpc>
              <a:spcBef>
                <a:spcPts val="300"/>
              </a:spcBef>
              <a:tabLst>
                <a:tab algn="l" pos="0"/>
              </a:tabLst>
            </a:pPr>
            <a:r>
              <a:rPr b="1" lang="de-DE" sz="1700" spc="-1" strike="noStrike">
                <a:solidFill>
                  <a:srgbClr val="404040"/>
                </a:solidFill>
                <a:latin typeface="Arial"/>
              </a:rPr>
              <a:t>Erforderliche Dokumente:</a:t>
            </a:r>
            <a:endParaRPr b="0" lang="de-DE" sz="1700" spc="-1" strike="noStrike">
              <a:solidFill>
                <a:srgbClr val="595959"/>
              </a:solidFill>
              <a:latin typeface="Arial"/>
            </a:endParaRPr>
          </a:p>
          <a:p>
            <a:pPr marL="365760" indent="-255600">
              <a:lnSpc>
                <a:spcPct val="140000"/>
              </a:lnSpc>
              <a:spcBef>
                <a:spcPts val="300"/>
              </a:spcBef>
              <a:buClr>
                <a:srgbClr val="595959"/>
              </a:buClr>
              <a:buFont typeface="Arial"/>
              <a:buChar char="•"/>
              <a:tabLst>
                <a:tab algn="l" pos="0"/>
              </a:tabLst>
            </a:pPr>
            <a:r>
              <a:rPr b="0" lang="de-DE" sz="1700" spc="-1" strike="noStrike">
                <a:solidFill>
                  <a:srgbClr val="404040"/>
                </a:solidFill>
                <a:latin typeface="Arial"/>
              </a:rPr>
              <a:t>Pass oder anderer Identitätsnachweis des Kindes</a:t>
            </a:r>
            <a:endParaRPr b="0" lang="de-DE" sz="1700" spc="-1" strike="noStrike">
              <a:solidFill>
                <a:srgbClr val="595959"/>
              </a:solidFill>
              <a:latin typeface="Arial"/>
            </a:endParaRPr>
          </a:p>
          <a:p>
            <a:pPr marL="365760" indent="-255600">
              <a:lnSpc>
                <a:spcPct val="140000"/>
              </a:lnSpc>
              <a:spcBef>
                <a:spcPts val="300"/>
              </a:spcBef>
              <a:buClr>
                <a:srgbClr val="595959"/>
              </a:buClr>
              <a:buFont typeface="Arial"/>
              <a:buChar char="•"/>
              <a:tabLst>
                <a:tab algn="l" pos="0"/>
              </a:tabLst>
            </a:pPr>
            <a:r>
              <a:rPr b="0" lang="de-DE" sz="1700" spc="-1" strike="noStrike">
                <a:solidFill>
                  <a:srgbClr val="404040"/>
                </a:solidFill>
                <a:latin typeface="Arial"/>
              </a:rPr>
              <a:t>Bestätigung der Grundschule über den Schulbesuch</a:t>
            </a:r>
            <a:endParaRPr b="0" lang="de-DE" sz="1700" spc="-1" strike="noStrike">
              <a:solidFill>
                <a:srgbClr val="595959"/>
              </a:solidFill>
              <a:latin typeface="Arial"/>
            </a:endParaRPr>
          </a:p>
          <a:p>
            <a:pPr marL="365760" indent="-255600">
              <a:lnSpc>
                <a:spcPct val="140000"/>
              </a:lnSpc>
              <a:spcBef>
                <a:spcPts val="300"/>
              </a:spcBef>
              <a:buClr>
                <a:srgbClr val="595959"/>
              </a:buClr>
              <a:buFont typeface="Arial"/>
              <a:buChar char="•"/>
              <a:tabLst>
                <a:tab algn="l" pos="0"/>
              </a:tabLst>
            </a:pPr>
            <a:r>
              <a:rPr b="0" lang="de-DE" sz="1700" spc="-1" strike="noStrike">
                <a:solidFill>
                  <a:srgbClr val="404040"/>
                </a:solidFill>
                <a:latin typeface="Arial"/>
              </a:rPr>
              <a:t>Grundschulempfehlung</a:t>
            </a:r>
            <a:endParaRPr b="0" lang="de-DE" sz="1700" spc="-1" strike="noStrike">
              <a:solidFill>
                <a:srgbClr val="595959"/>
              </a:solidFill>
              <a:latin typeface="Arial"/>
            </a:endParaRPr>
          </a:p>
          <a:p>
            <a:pPr marL="365760" indent="-255600">
              <a:lnSpc>
                <a:spcPct val="140000"/>
              </a:lnSpc>
              <a:spcBef>
                <a:spcPts val="300"/>
              </a:spcBef>
              <a:buClr>
                <a:srgbClr val="595959"/>
              </a:buClr>
              <a:buFont typeface="Arial"/>
              <a:buChar char="•"/>
              <a:tabLst>
                <a:tab algn="l" pos="0"/>
              </a:tabLst>
            </a:pPr>
            <a:r>
              <a:rPr b="0" lang="de-DE" sz="1700" spc="-1" strike="noStrike">
                <a:solidFill>
                  <a:srgbClr val="404040"/>
                </a:solidFill>
                <a:latin typeface="Arial"/>
              </a:rPr>
              <a:t>Bestätigung der Grundschule über ein                                        </a:t>
            </a:r>
            <a:endParaRPr b="0" lang="de-DE" sz="1700" spc="-1" strike="noStrike">
              <a:solidFill>
                <a:srgbClr val="595959"/>
              </a:solidFill>
              <a:latin typeface="Arial"/>
            </a:endParaRPr>
          </a:p>
          <a:p>
            <a:pPr marL="118800">
              <a:lnSpc>
                <a:spcPct val="140000"/>
              </a:lnSpc>
              <a:spcBef>
                <a:spcPts val="300"/>
              </a:spcBef>
              <a:tabLst>
                <a:tab algn="l" pos="0"/>
              </a:tabLst>
            </a:pPr>
            <a:r>
              <a:rPr b="0" lang="de-DE" sz="1700" spc="-1" strike="noStrike">
                <a:solidFill>
                  <a:srgbClr val="404040"/>
                </a:solidFill>
                <a:latin typeface="Arial"/>
              </a:rPr>
              <a:t>     </a:t>
            </a:r>
            <a:r>
              <a:rPr b="0" lang="de-DE" sz="1700" spc="-1" strike="noStrike">
                <a:solidFill>
                  <a:srgbClr val="404040"/>
                </a:solidFill>
                <a:latin typeface="Arial"/>
              </a:rPr>
              <a:t>Informations- und Beratungsgespräch </a:t>
            </a:r>
            <a:endParaRPr b="0" lang="de-DE" sz="1700" spc="-1" strike="noStrike">
              <a:solidFill>
                <a:srgbClr val="595959"/>
              </a:solidFill>
              <a:latin typeface="Arial"/>
            </a:endParaRPr>
          </a:p>
          <a:p>
            <a:pPr>
              <a:lnSpc>
                <a:spcPct val="100000"/>
              </a:lnSpc>
              <a:spcBef>
                <a:spcPts val="300"/>
              </a:spcBef>
              <a:tabLst>
                <a:tab algn="l" pos="0"/>
              </a:tabLst>
            </a:pPr>
            <a:endParaRPr b="0" lang="de-DE" sz="1700" spc="-1" strike="noStrike">
              <a:solidFill>
                <a:srgbClr val="595959"/>
              </a:solidFill>
              <a:latin typeface="Arial"/>
            </a:endParaRPr>
          </a:p>
          <a:p>
            <a:pPr>
              <a:lnSpc>
                <a:spcPct val="100000"/>
              </a:lnSpc>
              <a:spcBef>
                <a:spcPts val="300"/>
              </a:spcBef>
              <a:tabLst>
                <a:tab algn="l" pos="0"/>
              </a:tabLst>
            </a:pPr>
            <a:endParaRPr b="0" lang="de-DE" sz="1700" spc="-1" strike="noStrike">
              <a:solidFill>
                <a:srgbClr val="595959"/>
              </a:solidFill>
              <a:latin typeface="Arial"/>
            </a:endParaRPr>
          </a:p>
          <a:p>
            <a:pPr>
              <a:lnSpc>
                <a:spcPct val="100000"/>
              </a:lnSpc>
              <a:spcBef>
                <a:spcPts val="300"/>
              </a:spcBef>
              <a:tabLst>
                <a:tab algn="l" pos="0"/>
              </a:tabLst>
            </a:pPr>
            <a:endParaRPr b="0" lang="de-DE" sz="1700" spc="-1" strike="noStrike">
              <a:solidFill>
                <a:srgbClr val="595959"/>
              </a:solidFill>
              <a:latin typeface="Arial"/>
            </a:endParaRPr>
          </a:p>
        </p:txBody>
      </p:sp>
      <p:sp>
        <p:nvSpPr>
          <p:cNvPr id="456" name="Inhaltsplatzhalter 1"/>
          <p:cNvSpPr/>
          <p:nvPr/>
        </p:nvSpPr>
        <p:spPr>
          <a:xfrm>
            <a:off x="493200" y="4631040"/>
            <a:ext cx="8291520" cy="719640"/>
          </a:xfrm>
          <a:prstGeom prst="rect">
            <a:avLst/>
          </a:prstGeom>
          <a:noFill/>
          <a:ln>
            <a:noFill/>
          </a:ln>
          <a:effectLst>
            <a:outerShdw blurRad="51480" dir="5400000" dist="25560"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rmAutofit/>
          </a:bodyPr>
          <a:p>
            <a:pPr marL="109800">
              <a:lnSpc>
                <a:spcPct val="100000"/>
              </a:lnSpc>
              <a:spcBef>
                <a:spcPts val="300"/>
              </a:spcBef>
              <a:tabLst>
                <a:tab algn="l" pos="0"/>
              </a:tabLst>
            </a:pPr>
            <a:r>
              <a:rPr b="0" lang="de-DE" sz="1600" spc="-1" strike="noStrike">
                <a:solidFill>
                  <a:srgbClr val="404040"/>
                </a:solidFill>
                <a:latin typeface="Arial"/>
              </a:rPr>
              <a:t>Die Schulwahlentscheidung obliegt den Eltern.</a:t>
            </a:r>
            <a:endParaRPr b="0" lang="de-DE" sz="1600" spc="-1" strike="noStrike">
              <a:latin typeface="Arial"/>
            </a:endParaRPr>
          </a:p>
        </p:txBody>
      </p:sp>
      <p:pic>
        <p:nvPicPr>
          <p:cNvPr id="457" name="Bild 1" descr="Foto Folie 24.jpg"/>
          <p:cNvPicPr/>
          <p:nvPr/>
        </p:nvPicPr>
        <p:blipFill>
          <a:blip r:embed="rId1"/>
          <a:srcRect l="0" t="0" r="9983" b="15046"/>
          <a:stretch/>
        </p:blipFill>
        <p:spPr>
          <a:xfrm>
            <a:off x="5775480" y="1484640"/>
            <a:ext cx="3063600" cy="2042280"/>
          </a:xfrm>
          <a:prstGeom prst="rect">
            <a:avLst/>
          </a:prstGeom>
          <a:ln w="0">
            <a:noFill/>
          </a:ln>
        </p:spPr>
      </p:pic>
      <p:sp>
        <p:nvSpPr>
          <p:cNvPr id="458" name="Richtungspfeil 10"/>
          <p:cNvSpPr/>
          <p:nvPr/>
        </p:nvSpPr>
        <p:spPr>
          <a:xfrm>
            <a:off x="493200" y="480276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59" name="Richtungspfeil 11"/>
          <p:cNvSpPr/>
          <p:nvPr/>
        </p:nvSpPr>
        <p:spPr>
          <a:xfrm>
            <a:off x="493200" y="198468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60"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Anmeldung an der weiterführenden Schule </a:t>
            </a:r>
            <a:endParaRPr b="0" lang="de-DE" sz="3000" spc="-1" strike="noStrike">
              <a:latin typeface="Arial"/>
            </a:endParaRPr>
          </a:p>
        </p:txBody>
      </p:sp>
      <p:sp>
        <p:nvSpPr>
          <p:cNvPr id="461" name="Rechteck 13"/>
          <p:cNvSpPr/>
          <p:nvPr/>
        </p:nvSpPr>
        <p:spPr>
          <a:xfrm>
            <a:off x="487440" y="1484640"/>
            <a:ext cx="835164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463"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29</a:t>
            </a:r>
            <a:endParaRPr b="0" lang="de-DE" sz="1000" spc="-1" strike="noStrike">
              <a:latin typeface="Times New Roman"/>
            </a:endParaRPr>
          </a:p>
        </p:txBody>
      </p:sp>
      <p:sp>
        <p:nvSpPr>
          <p:cNvPr id="464"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Weitere Informationen </a:t>
            </a:r>
            <a:endParaRPr b="0" lang="de-DE" sz="3000" spc="-1" strike="noStrike">
              <a:latin typeface="Arial"/>
            </a:endParaRPr>
          </a:p>
        </p:txBody>
      </p:sp>
      <p:sp>
        <p:nvSpPr>
          <p:cNvPr id="465" name="Abgerundetes Rechteck 6"/>
          <p:cNvSpPr/>
          <p:nvPr/>
        </p:nvSpPr>
        <p:spPr>
          <a:xfrm>
            <a:off x="480240" y="1761840"/>
            <a:ext cx="3888000" cy="380808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252720" rIns="252720" tIns="252720" bIns="252720" anchor="ctr">
            <a:noAutofit/>
          </a:bodyPr>
          <a:p>
            <a:pPr>
              <a:lnSpc>
                <a:spcPct val="100000"/>
              </a:lnSpc>
            </a:pPr>
            <a:r>
              <a:rPr b="0" lang="de-DE" sz="1600" spc="-1" strike="noStrike" u="sng">
                <a:solidFill>
                  <a:srgbClr val="ff0000"/>
                </a:solidFill>
                <a:uFillTx/>
                <a:latin typeface="Arial"/>
                <a:hlinkClick r:id="rId1"/>
              </a:rPr>
              <a:t>www.km-bw.de</a:t>
            </a:r>
            <a:r>
              <a:rPr b="0" lang="de-DE" sz="1600" spc="-1" strike="noStrike">
                <a:solidFill>
                  <a:srgbClr val="1eaebd"/>
                </a:solidFill>
                <a:latin typeface="Arial"/>
              </a:rPr>
              <a:t> </a:t>
            </a:r>
            <a:endParaRPr b="0" lang="de-DE" sz="1600" spc="-1" strike="noStrike">
              <a:latin typeface="Arial"/>
            </a:endParaRPr>
          </a:p>
          <a:p>
            <a:pPr>
              <a:lnSpc>
                <a:spcPct val="100000"/>
              </a:lnSpc>
            </a:pPr>
            <a:endParaRPr b="0" lang="de-DE" sz="1600" spc="-1" strike="noStrike">
              <a:latin typeface="Arial"/>
            </a:endParaRPr>
          </a:p>
          <a:p>
            <a:pPr>
              <a:lnSpc>
                <a:spcPct val="100000"/>
              </a:lnSpc>
            </a:pPr>
            <a:r>
              <a:rPr b="0" lang="de-DE" sz="1600" spc="-1" strike="noStrike">
                <a:solidFill>
                  <a:srgbClr val="404040"/>
                </a:solidFill>
                <a:latin typeface="Arial"/>
              </a:rPr>
              <a:t>Broschüre „Grundschule – Von </a:t>
            </a:r>
            <a:endParaRPr b="0" lang="de-DE" sz="1600" spc="-1" strike="noStrike">
              <a:latin typeface="Arial"/>
            </a:endParaRPr>
          </a:p>
          <a:p>
            <a:pPr>
              <a:lnSpc>
                <a:spcPct val="100000"/>
              </a:lnSpc>
            </a:pPr>
            <a:r>
              <a:rPr b="0" lang="de-DE" sz="1600" spc="-1" strike="noStrike">
                <a:solidFill>
                  <a:srgbClr val="404040"/>
                </a:solidFill>
                <a:latin typeface="Arial"/>
              </a:rPr>
              <a:t>der Grundschule in </a:t>
            </a:r>
            <a:endParaRPr b="0" lang="de-DE" sz="1600" spc="-1" strike="noStrike">
              <a:latin typeface="Arial"/>
            </a:endParaRPr>
          </a:p>
          <a:p>
            <a:pPr>
              <a:lnSpc>
                <a:spcPct val="100000"/>
              </a:lnSpc>
            </a:pPr>
            <a:r>
              <a:rPr b="0" lang="de-DE" sz="1600" spc="-1" strike="noStrike">
                <a:solidFill>
                  <a:srgbClr val="404040"/>
                </a:solidFill>
                <a:latin typeface="Arial"/>
              </a:rPr>
              <a:t>die weiterführende Schule“ </a:t>
            </a:r>
            <a:endParaRPr b="0" lang="de-DE" sz="1600" spc="-1" strike="noStrike">
              <a:latin typeface="Arial"/>
            </a:endParaRPr>
          </a:p>
          <a:p>
            <a:pPr>
              <a:lnSpc>
                <a:spcPct val="100000"/>
              </a:lnSpc>
            </a:pPr>
            <a:endParaRPr b="0" lang="de-DE" sz="1600" spc="-1" strike="noStrike">
              <a:latin typeface="Arial"/>
            </a:endParaRPr>
          </a:p>
          <a:p>
            <a:pPr>
              <a:lnSpc>
                <a:spcPct val="100000"/>
              </a:lnSpc>
            </a:pPr>
            <a:r>
              <a:rPr b="0" lang="de-DE" sz="1600" spc="-1" strike="noStrike">
                <a:solidFill>
                  <a:srgbClr val="404040"/>
                </a:solidFill>
                <a:latin typeface="Arial"/>
              </a:rPr>
              <a:t>Broschüre „Bildungswege in </a:t>
            </a:r>
            <a:endParaRPr b="0" lang="de-DE" sz="1600" spc="-1" strike="noStrike">
              <a:latin typeface="Arial"/>
            </a:endParaRPr>
          </a:p>
          <a:p>
            <a:pPr>
              <a:lnSpc>
                <a:spcPct val="100000"/>
              </a:lnSpc>
            </a:pPr>
            <a:r>
              <a:rPr b="0" lang="de-DE" sz="1600" spc="-1" strike="noStrike">
                <a:solidFill>
                  <a:srgbClr val="404040"/>
                </a:solidFill>
                <a:latin typeface="Arial"/>
              </a:rPr>
              <a:t>Baden-Württemberg“ </a:t>
            </a:r>
            <a:endParaRPr b="0" lang="de-DE" sz="1600" spc="-1" strike="noStrike">
              <a:latin typeface="Arial"/>
            </a:endParaRPr>
          </a:p>
          <a:p>
            <a:pPr>
              <a:lnSpc>
                <a:spcPct val="100000"/>
              </a:lnSpc>
            </a:pPr>
            <a:endParaRPr b="0" lang="de-DE" sz="1600" spc="-1" strike="noStrike">
              <a:latin typeface="Arial"/>
            </a:endParaRPr>
          </a:p>
          <a:p>
            <a:pPr>
              <a:lnSpc>
                <a:spcPct val="100000"/>
              </a:lnSpc>
            </a:pPr>
            <a:r>
              <a:rPr b="0" lang="de-DE" sz="1600" spc="-1" strike="noStrike">
                <a:solidFill>
                  <a:srgbClr val="404040"/>
                </a:solidFill>
                <a:latin typeface="Arial"/>
              </a:rPr>
              <a:t>Broschüre „Berufliche Bildung in Baden-Württemberg“</a:t>
            </a:r>
            <a:endParaRPr b="0" lang="de-DE" sz="1600" spc="-1" strike="noStrike">
              <a:latin typeface="Arial"/>
            </a:endParaRPr>
          </a:p>
          <a:p>
            <a:pPr>
              <a:lnSpc>
                <a:spcPct val="100000"/>
              </a:lnSpc>
            </a:pPr>
            <a:endParaRPr b="0" lang="de-DE" sz="1600" spc="-1" strike="noStrike">
              <a:latin typeface="Arial"/>
            </a:endParaRPr>
          </a:p>
          <a:p>
            <a:pPr>
              <a:lnSpc>
                <a:spcPct val="100000"/>
              </a:lnSpc>
            </a:pPr>
            <a:r>
              <a:rPr b="0" lang="de-DE" sz="1600" spc="-1" strike="noStrike" u="sng">
                <a:solidFill>
                  <a:srgbClr val="ff0000"/>
                </a:solidFill>
                <a:uFillTx/>
                <a:latin typeface="Arial"/>
                <a:hlinkClick r:id="rId2"/>
              </a:rPr>
              <a:t>www.bildungsnavi</a:t>
            </a:r>
            <a:r>
              <a:rPr b="0" lang="de-DE" sz="1600" spc="-1" strike="noStrike" u="sng">
                <a:solidFill>
                  <a:srgbClr val="ff0000"/>
                </a:solidFill>
                <a:uFillTx/>
                <a:latin typeface="Arial"/>
                <a:hlinkClick r:id="rId3"/>
              </a:rPr>
              <a:t>-bw.de</a:t>
            </a:r>
            <a:r>
              <a:rPr b="0" lang="de-DE" sz="1600" spc="-1" strike="noStrike" u="sng">
                <a:solidFill>
                  <a:srgbClr val="ff0000"/>
                </a:solidFill>
                <a:uFillTx/>
                <a:latin typeface="Arial"/>
                <a:hlinkClick r:id="rId4"/>
              </a:rPr>
              <a:t> </a:t>
            </a:r>
            <a:endParaRPr b="0" lang="de-DE" sz="1600" spc="-1" strike="noStrike">
              <a:latin typeface="Arial"/>
            </a:endParaRPr>
          </a:p>
          <a:p>
            <a:pPr>
              <a:lnSpc>
                <a:spcPct val="100000"/>
              </a:lnSpc>
            </a:pPr>
            <a:endParaRPr b="0" lang="de-DE" sz="1600" spc="-1" strike="noStrike">
              <a:latin typeface="Arial"/>
            </a:endParaRPr>
          </a:p>
        </p:txBody>
      </p:sp>
      <p:pic>
        <p:nvPicPr>
          <p:cNvPr id="466" name="Bild 3" descr="findeWeg_Poster_680x340_140305.pdf"/>
          <p:cNvPicPr/>
          <p:nvPr/>
        </p:nvPicPr>
        <p:blipFill>
          <a:blip r:embed="rId5"/>
          <a:srcRect l="3799" t="1995" r="3723" b="1748"/>
          <a:stretch/>
        </p:blipFill>
        <p:spPr>
          <a:xfrm>
            <a:off x="4205160" y="4193280"/>
            <a:ext cx="857160" cy="1611720"/>
          </a:xfrm>
          <a:prstGeom prst="rect">
            <a:avLst/>
          </a:prstGeom>
          <a:ln w="0">
            <a:noFill/>
          </a:ln>
        </p:spPr>
      </p:pic>
      <p:sp>
        <p:nvSpPr>
          <p:cNvPr id="467" name="Rechteck 8"/>
          <p:cNvSpPr/>
          <p:nvPr/>
        </p:nvSpPr>
        <p:spPr>
          <a:xfrm>
            <a:off x="467640" y="1484640"/>
            <a:ext cx="838440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468" name="Picture 2" descr=""/>
          <p:cNvPicPr/>
          <p:nvPr/>
        </p:nvPicPr>
        <p:blipFill>
          <a:blip r:embed="rId6"/>
          <a:stretch/>
        </p:blipFill>
        <p:spPr>
          <a:xfrm>
            <a:off x="7147440" y="3309120"/>
            <a:ext cx="1682640" cy="2382480"/>
          </a:xfrm>
          <a:prstGeom prst="rect">
            <a:avLst/>
          </a:prstGeom>
          <a:ln w="0">
            <a:noFill/>
          </a:ln>
        </p:spPr>
      </p:pic>
      <p:pic>
        <p:nvPicPr>
          <p:cNvPr id="469" name="Bild 5" descr="Bildungswege_BaWü_2018_4_Titel.pdf"/>
          <p:cNvPicPr/>
          <p:nvPr/>
        </p:nvPicPr>
        <p:blipFill>
          <a:blip r:embed="rId7"/>
          <a:stretch/>
        </p:blipFill>
        <p:spPr>
          <a:xfrm>
            <a:off x="5619960" y="2371320"/>
            <a:ext cx="1655280" cy="2342520"/>
          </a:xfrm>
          <a:prstGeom prst="rect">
            <a:avLst/>
          </a:prstGeom>
          <a:ln w="0">
            <a:noFill/>
          </a:ln>
          <a:effectLst>
            <a:outerShdw algn="tl" blurRad="291960" dir="2700000" dist="139498" rotWithShape="0">
              <a:srgbClr val="333333">
                <a:alpha val="65000"/>
              </a:srgbClr>
            </a:outerShdw>
          </a:effectLst>
        </p:spPr>
      </p:pic>
      <p:pic>
        <p:nvPicPr>
          <p:cNvPr id="470" name="Bild 1" descr="Titelfoto Grundschule.JPG"/>
          <p:cNvPicPr/>
          <p:nvPr/>
        </p:nvPicPr>
        <p:blipFill>
          <a:blip r:embed="rId8"/>
          <a:stretch/>
        </p:blipFill>
        <p:spPr>
          <a:xfrm>
            <a:off x="4183560" y="1530360"/>
            <a:ext cx="1674000" cy="238068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127"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3</a:t>
            </a:r>
            <a:endParaRPr b="0" lang="de-DE" sz="1000" spc="-1" strike="noStrike">
              <a:latin typeface="Times New Roman"/>
            </a:endParaRPr>
          </a:p>
        </p:txBody>
      </p:sp>
      <p:sp>
        <p:nvSpPr>
          <p:cNvPr id="128" name="Freihandform 7"/>
          <p:cNvSpPr/>
          <p:nvPr/>
        </p:nvSpPr>
        <p:spPr>
          <a:xfrm>
            <a:off x="482400" y="2061000"/>
            <a:ext cx="5211360" cy="2685240"/>
          </a:xfrm>
          <a:custGeom>
            <a:avLst/>
            <a:gdLst/>
            <a:ahLst/>
            <a:rect l="l" t="t" r="r" b="b"/>
            <a:pathLst>
              <a:path w="8229600" h="1020600">
                <a:moveTo>
                  <a:pt x="0" y="0"/>
                </a:moveTo>
                <a:lnTo>
                  <a:pt x="8229600" y="0"/>
                </a:lnTo>
                <a:lnTo>
                  <a:pt x="8229600" y="1020600"/>
                </a:lnTo>
                <a:lnTo>
                  <a:pt x="0" y="1020600"/>
                </a:lnTo>
                <a:lnTo>
                  <a:pt x="0" y="0"/>
                </a:lnTo>
                <a:close/>
              </a:path>
            </a:pathLst>
          </a:cu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432000" rIns="638640" tIns="187560" bIns="113760">
            <a:noAutofit/>
          </a:bodyPr>
          <a:p>
            <a:pPr>
              <a:lnSpc>
                <a:spcPct val="100000"/>
              </a:lnSpc>
              <a:spcAft>
                <a:spcPts val="360"/>
              </a:spcAft>
              <a:tabLst>
                <a:tab algn="l" pos="0"/>
              </a:tabLst>
            </a:pPr>
            <a:r>
              <a:rPr b="0" lang="de-DE" sz="2400" spc="-1" strike="noStrike">
                <a:solidFill>
                  <a:srgbClr val="404040"/>
                </a:solidFill>
                <a:latin typeface="Arial"/>
              </a:rPr>
              <a:t>Bausteine des Übergangsverfahrens </a:t>
            </a:r>
            <a:endParaRPr b="0" lang="de-DE" sz="2400" spc="-1" strike="noStrike">
              <a:latin typeface="Arial"/>
            </a:endParaRPr>
          </a:p>
          <a:p>
            <a:pPr>
              <a:lnSpc>
                <a:spcPct val="100000"/>
              </a:lnSpc>
              <a:spcAft>
                <a:spcPts val="360"/>
              </a:spcAft>
              <a:tabLst>
                <a:tab algn="l" pos="0"/>
              </a:tabLst>
            </a:pPr>
            <a:endParaRPr b="0" lang="de-DE" sz="2400" spc="-1" strike="noStrike">
              <a:latin typeface="Arial"/>
            </a:endParaRPr>
          </a:p>
          <a:p>
            <a:pPr>
              <a:lnSpc>
                <a:spcPct val="100000"/>
              </a:lnSpc>
              <a:spcAft>
                <a:spcPts val="360"/>
              </a:spcAft>
              <a:tabLst>
                <a:tab algn="l" pos="0"/>
              </a:tabLst>
            </a:pPr>
            <a:r>
              <a:rPr b="0" lang="de-DE" sz="2400" spc="-1" strike="noStrike">
                <a:solidFill>
                  <a:srgbClr val="404040"/>
                </a:solidFill>
                <a:latin typeface="Arial"/>
              </a:rPr>
              <a:t>Überlegungen zur Schulwahl </a:t>
            </a:r>
            <a:endParaRPr b="0" lang="de-DE" sz="2400" spc="-1" strike="noStrike">
              <a:latin typeface="Arial"/>
            </a:endParaRPr>
          </a:p>
          <a:p>
            <a:pPr>
              <a:lnSpc>
                <a:spcPct val="100000"/>
              </a:lnSpc>
              <a:spcAft>
                <a:spcPts val="360"/>
              </a:spcAft>
              <a:tabLst>
                <a:tab algn="l" pos="0"/>
              </a:tabLst>
            </a:pPr>
            <a:r>
              <a:rPr b="0" lang="de-DE" sz="2400" spc="-1" strike="noStrike">
                <a:solidFill>
                  <a:srgbClr val="404040"/>
                </a:solidFill>
                <a:latin typeface="Arial"/>
              </a:rPr>
              <a:t>(öffentliche Schulen und Schulen in freier Trägerschaft)</a:t>
            </a:r>
            <a:endParaRPr b="0" lang="de-DE" sz="2400" spc="-1" strike="noStrike">
              <a:latin typeface="Arial"/>
            </a:endParaRPr>
          </a:p>
        </p:txBody>
      </p:sp>
      <p:pic>
        <p:nvPicPr>
          <p:cNvPr id="129" name="Bild 5" descr="Foto Folie 3.jpg"/>
          <p:cNvPicPr/>
          <p:nvPr/>
        </p:nvPicPr>
        <p:blipFill>
          <a:blip r:embed="rId1"/>
          <a:srcRect l="991" t="-3003" r="9011" b="14787"/>
          <a:stretch/>
        </p:blipFill>
        <p:spPr>
          <a:xfrm>
            <a:off x="5788800" y="1420560"/>
            <a:ext cx="3059280" cy="2039400"/>
          </a:xfrm>
          <a:prstGeom prst="rect">
            <a:avLst/>
          </a:prstGeom>
          <a:ln w="0">
            <a:noFill/>
          </a:ln>
        </p:spPr>
      </p:pic>
      <p:sp>
        <p:nvSpPr>
          <p:cNvPr id="130" name="Rechteck 1"/>
          <p:cNvSpPr/>
          <p:nvPr/>
        </p:nvSpPr>
        <p:spPr>
          <a:xfrm>
            <a:off x="467640" y="908640"/>
            <a:ext cx="8387280" cy="64764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100000"/>
              </a:lnSpc>
            </a:pPr>
            <a:r>
              <a:rPr b="0" lang="de-DE" sz="2800" spc="-1" strike="noStrike">
                <a:solidFill>
                  <a:srgbClr val="f4f4f4"/>
                </a:solidFill>
                <a:latin typeface="Arial"/>
              </a:rPr>
              <a:t> </a:t>
            </a:r>
            <a:r>
              <a:rPr b="0" lang="de-DE" sz="2800" spc="-1" strike="noStrike">
                <a:solidFill>
                  <a:srgbClr val="f4f4f4"/>
                </a:solidFill>
                <a:latin typeface="Arial"/>
              </a:rPr>
              <a:t>I. Von der Primar- in die Sekundarstufe </a:t>
            </a:r>
            <a:endParaRPr b="0" lang="de-DE" sz="2800" spc="-1" strike="noStrike">
              <a:latin typeface="Arial"/>
            </a:endParaRPr>
          </a:p>
        </p:txBody>
      </p:sp>
      <p:sp>
        <p:nvSpPr>
          <p:cNvPr id="131" name="Richtungspfeil 8"/>
          <p:cNvSpPr/>
          <p:nvPr/>
        </p:nvSpPr>
        <p:spPr>
          <a:xfrm>
            <a:off x="488880" y="2277000"/>
            <a:ext cx="110520" cy="380160"/>
          </a:xfrm>
          <a:prstGeom prst="homePlate">
            <a:avLst>
              <a:gd name="adj" fmla="val 99383"/>
            </a:avLst>
          </a:prstGeom>
          <a:solidFill>
            <a:schemeClr val="accent2">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32" name="Richtungspfeil 9"/>
          <p:cNvSpPr/>
          <p:nvPr/>
        </p:nvSpPr>
        <p:spPr>
          <a:xfrm>
            <a:off x="488880" y="3439440"/>
            <a:ext cx="110520" cy="380160"/>
          </a:xfrm>
          <a:prstGeom prst="homePlate">
            <a:avLst>
              <a:gd name="adj" fmla="val 99383"/>
            </a:avLst>
          </a:prstGeom>
          <a:solidFill>
            <a:schemeClr val="accent2">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472" name="Titel 3"/>
          <p:cNvSpPr txBox="1"/>
          <p:nvPr/>
        </p:nvSpPr>
        <p:spPr>
          <a:xfrm>
            <a:off x="457200" y="2534040"/>
            <a:ext cx="8229240" cy="1066320"/>
          </a:xfrm>
          <a:prstGeom prst="rect">
            <a:avLst/>
          </a:prstGeom>
          <a:noFill/>
          <a:ln w="0">
            <a:noFill/>
          </a:ln>
        </p:spPr>
        <p:txBody>
          <a:bodyPr lIns="90000" rIns="90000" tIns="45000" bIns="45000" anchor="ctr">
            <a:normAutofit/>
          </a:bodyPr>
          <a:p>
            <a:pPr>
              <a:lnSpc>
                <a:spcPct val="100000"/>
              </a:lnSpc>
            </a:pPr>
            <a:r>
              <a:rPr b="0" lang="de-DE" sz="3600" spc="-1" strike="noStrike">
                <a:solidFill>
                  <a:srgbClr val="404040"/>
                </a:solidFill>
                <a:latin typeface="Arial"/>
              </a:rPr>
              <a:t>Vielen Dank für Ihre Aufmerksamkeit! </a:t>
            </a:r>
            <a:endParaRPr b="0" lang="de-DE" sz="3600" spc="-1" strike="noStrike">
              <a:solidFill>
                <a:srgbClr val="000000"/>
              </a:solidFill>
              <a:latin typeface="Georgia"/>
            </a:endParaRPr>
          </a:p>
        </p:txBody>
      </p:sp>
      <p:sp>
        <p:nvSpPr>
          <p:cNvPr id="473"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30</a:t>
            </a:r>
            <a:endParaRPr b="0" lang="de-DE" sz="10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134"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4</a:t>
            </a:r>
            <a:endParaRPr b="0" lang="de-DE" sz="1000" spc="-1" strike="noStrike">
              <a:latin typeface="Times New Roman"/>
            </a:endParaRPr>
          </a:p>
        </p:txBody>
      </p:sp>
      <p:sp>
        <p:nvSpPr>
          <p:cNvPr id="135"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Bausteine des Übergangsverfahrens </a:t>
            </a:r>
            <a:endParaRPr b="0" lang="de-DE" sz="3000" spc="-1" strike="noStrike">
              <a:latin typeface="Arial"/>
            </a:endParaRPr>
          </a:p>
        </p:txBody>
      </p:sp>
      <p:sp>
        <p:nvSpPr>
          <p:cNvPr id="136" name="Rechteck 3"/>
          <p:cNvSpPr/>
          <p:nvPr/>
        </p:nvSpPr>
        <p:spPr>
          <a:xfrm>
            <a:off x="4202640" y="2421000"/>
            <a:ext cx="4692600" cy="24480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20000"/>
              </a:lnSpc>
            </a:pPr>
            <a:r>
              <a:rPr b="0" lang="de-DE" sz="1600" spc="-1" strike="noStrike">
                <a:solidFill>
                  <a:srgbClr val="ff4040"/>
                </a:solidFill>
                <a:latin typeface="Arial"/>
              </a:rPr>
              <a:t>Pädagogische Gesamtwürdigung</a:t>
            </a:r>
            <a:endParaRPr b="0" lang="de-DE" sz="1600" spc="-1" strike="noStrike">
              <a:latin typeface="Arial"/>
            </a:endParaRPr>
          </a:p>
          <a:p>
            <a:pPr marL="285840" indent="-285480">
              <a:lnSpc>
                <a:spcPct val="120000"/>
              </a:lnSpc>
              <a:buClr>
                <a:srgbClr val="ff4040"/>
              </a:buClr>
              <a:buFont typeface="Arial"/>
              <a:buChar char="•"/>
            </a:pPr>
            <a:r>
              <a:rPr b="0" lang="de-DE" sz="1600" spc="-1" strike="noStrike">
                <a:solidFill>
                  <a:srgbClr val="ff4040"/>
                </a:solidFill>
                <a:latin typeface="Arial"/>
              </a:rPr>
              <a:t>Leistungen in den einzelnen Fächern </a:t>
            </a:r>
            <a:endParaRPr b="0" lang="de-DE" sz="1600" spc="-1" strike="noStrike">
              <a:latin typeface="Arial"/>
            </a:endParaRPr>
          </a:p>
          <a:p>
            <a:pPr>
              <a:lnSpc>
                <a:spcPct val="120000"/>
              </a:lnSpc>
            </a:pPr>
            <a:r>
              <a:rPr b="0" lang="de-DE" sz="1600" spc="-1" strike="noStrike">
                <a:solidFill>
                  <a:srgbClr val="ff4040"/>
                </a:solidFill>
                <a:latin typeface="Arial"/>
              </a:rPr>
              <a:t>     </a:t>
            </a:r>
            <a:r>
              <a:rPr b="0" lang="de-DE" sz="1600" spc="-1" strike="noStrike">
                <a:solidFill>
                  <a:srgbClr val="ff4040"/>
                </a:solidFill>
                <a:latin typeface="Arial"/>
              </a:rPr>
              <a:t>(vgl. Halbjahresinformation Kl. 4)</a:t>
            </a:r>
            <a:endParaRPr b="0" lang="de-DE" sz="1600" spc="-1" strike="noStrike">
              <a:latin typeface="Arial"/>
            </a:endParaRPr>
          </a:p>
          <a:p>
            <a:pPr marL="285840" indent="-285480">
              <a:lnSpc>
                <a:spcPct val="120000"/>
              </a:lnSpc>
              <a:buClr>
                <a:srgbClr val="ff4040"/>
              </a:buClr>
              <a:buFont typeface="Arial"/>
              <a:buChar char="•"/>
            </a:pPr>
            <a:r>
              <a:rPr b="0" lang="de-DE" sz="1600" spc="-1" strike="noStrike">
                <a:solidFill>
                  <a:srgbClr val="ff4040"/>
                </a:solidFill>
                <a:latin typeface="Arial"/>
              </a:rPr>
              <a:t>Entwicklungen der Leistungen in Klasse 3/4</a:t>
            </a:r>
            <a:endParaRPr b="0" lang="de-DE" sz="1600" spc="-1" strike="noStrike">
              <a:latin typeface="Arial"/>
            </a:endParaRPr>
          </a:p>
          <a:p>
            <a:pPr marL="285840" indent="-285480">
              <a:lnSpc>
                <a:spcPct val="120000"/>
              </a:lnSpc>
              <a:buClr>
                <a:srgbClr val="ff4040"/>
              </a:buClr>
              <a:buFont typeface="Arial"/>
              <a:buChar char="•"/>
            </a:pPr>
            <a:r>
              <a:rPr b="0" lang="de-DE" sz="1600" spc="-1" strike="noStrike">
                <a:solidFill>
                  <a:srgbClr val="ff4040"/>
                </a:solidFill>
                <a:latin typeface="Arial"/>
              </a:rPr>
              <a:t>Lern-, Arbeits- und Sozialverhalten</a:t>
            </a:r>
            <a:endParaRPr b="0" lang="de-DE" sz="1600" spc="-1" strike="noStrike">
              <a:latin typeface="Arial"/>
            </a:endParaRPr>
          </a:p>
          <a:p>
            <a:pPr marL="285840" indent="-285480">
              <a:lnSpc>
                <a:spcPct val="120000"/>
              </a:lnSpc>
              <a:buClr>
                <a:srgbClr val="ff4040"/>
              </a:buClr>
              <a:buFont typeface="Arial"/>
              <a:buChar char="•"/>
            </a:pPr>
            <a:r>
              <a:rPr b="0" lang="de-DE" sz="1600" spc="-1" strike="noStrike">
                <a:solidFill>
                  <a:srgbClr val="ff4040"/>
                </a:solidFill>
                <a:latin typeface="Arial"/>
              </a:rPr>
              <a:t>Entwicklungspotenzial</a:t>
            </a:r>
            <a:endParaRPr b="0" lang="de-DE" sz="1600" spc="-1" strike="noStrike">
              <a:latin typeface="Arial"/>
            </a:endParaRPr>
          </a:p>
          <a:p>
            <a:pPr marL="285840" indent="-285480">
              <a:lnSpc>
                <a:spcPct val="120000"/>
              </a:lnSpc>
              <a:buClr>
                <a:srgbClr val="ff4040"/>
              </a:buClr>
              <a:buFont typeface="Arial"/>
              <a:buChar char="•"/>
            </a:pPr>
            <a:r>
              <a:rPr b="0" lang="de-DE" sz="1600" spc="-1" strike="noStrike">
                <a:solidFill>
                  <a:srgbClr val="ff4040"/>
                </a:solidFill>
                <a:latin typeface="Arial"/>
              </a:rPr>
              <a:t>besonderer Förderbedarf (z.B. LRS, Rechenschwäche)</a:t>
            </a:r>
            <a:endParaRPr b="0" lang="de-DE" sz="1600" spc="-1" strike="noStrike">
              <a:latin typeface="Arial"/>
            </a:endParaRPr>
          </a:p>
        </p:txBody>
      </p:sp>
      <p:sp>
        <p:nvSpPr>
          <p:cNvPr id="137" name="Flussdiagramm: Prozess 8"/>
          <p:cNvSpPr/>
          <p:nvPr/>
        </p:nvSpPr>
        <p:spPr>
          <a:xfrm>
            <a:off x="631080" y="5013360"/>
            <a:ext cx="8002800" cy="503640"/>
          </a:xfrm>
          <a:prstGeom prst="flowChartProcess">
            <a:avLst/>
          </a:pr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00000"/>
              </a:lnSpc>
            </a:pPr>
            <a:r>
              <a:rPr b="0" lang="de-DE" sz="2200" spc="-1" strike="noStrike">
                <a:solidFill>
                  <a:srgbClr val="404040"/>
                </a:solidFill>
                <a:latin typeface="Arial"/>
              </a:rPr>
              <a:t>zusätzliche Beratung auf Wunsch der Eltern in Klasse 4</a:t>
            </a:r>
            <a:endParaRPr b="0" lang="de-DE" sz="2200" spc="-1" strike="noStrike">
              <a:latin typeface="Arial"/>
            </a:endParaRPr>
          </a:p>
        </p:txBody>
      </p:sp>
      <p:sp>
        <p:nvSpPr>
          <p:cNvPr id="138" name="Flussdiagramm: Prozess 10"/>
          <p:cNvSpPr/>
          <p:nvPr/>
        </p:nvSpPr>
        <p:spPr>
          <a:xfrm>
            <a:off x="608040" y="1628640"/>
            <a:ext cx="8002800" cy="719640"/>
          </a:xfrm>
          <a:prstGeom prst="flowChartProcess">
            <a:avLst/>
          </a:pr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00000"/>
              </a:lnSpc>
            </a:pPr>
            <a:r>
              <a:rPr b="0" lang="de-DE" sz="2200" spc="-1" strike="noStrike">
                <a:solidFill>
                  <a:srgbClr val="404040"/>
                </a:solidFill>
                <a:latin typeface="Arial"/>
              </a:rPr>
              <a:t>Beratung und Information für Eltern ab dem Grundschulbeginn</a:t>
            </a:r>
            <a:endParaRPr b="0" lang="de-DE" sz="2200" spc="-1" strike="noStrike">
              <a:latin typeface="Arial"/>
            </a:endParaRPr>
          </a:p>
        </p:txBody>
      </p:sp>
      <p:sp>
        <p:nvSpPr>
          <p:cNvPr id="139" name="Rechteck 9"/>
          <p:cNvSpPr/>
          <p:nvPr/>
        </p:nvSpPr>
        <p:spPr>
          <a:xfrm>
            <a:off x="569160" y="2637000"/>
            <a:ext cx="3178440" cy="20880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2200" spc="-1" strike="noStrike">
                <a:solidFill>
                  <a:srgbClr val="404040"/>
                </a:solidFill>
                <a:latin typeface="Arial"/>
              </a:rPr>
              <a:t>Grundschulempfehlung</a:t>
            </a:r>
            <a:endParaRPr b="0" lang="de-DE" sz="2200" spc="-1" strike="noStrike">
              <a:latin typeface="Arial"/>
            </a:endParaRPr>
          </a:p>
        </p:txBody>
      </p:sp>
      <p:sp>
        <p:nvSpPr>
          <p:cNvPr id="140" name="Richtungspfeil 11"/>
          <p:cNvSpPr/>
          <p:nvPr/>
        </p:nvSpPr>
        <p:spPr>
          <a:xfrm>
            <a:off x="3945960" y="2853000"/>
            <a:ext cx="215640" cy="1872000"/>
          </a:xfrm>
          <a:prstGeom prst="homePlate">
            <a:avLst>
              <a:gd name="adj" fmla="val 99383"/>
            </a:avLst>
          </a:prstGeom>
          <a:solidFill>
            <a:schemeClr val="accent3">
              <a:lumMod val="60000"/>
              <a:lumOff val="40000"/>
              <a:alpha val="7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1" name="Rechteck 1"/>
          <p:cNvSpPr/>
          <p:nvPr/>
        </p:nvSpPr>
        <p:spPr>
          <a:xfrm>
            <a:off x="3873960" y="2853000"/>
            <a:ext cx="45360" cy="1872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2" name="Richtungspfeil 12"/>
          <p:cNvSpPr/>
          <p:nvPr/>
        </p:nvSpPr>
        <p:spPr>
          <a:xfrm>
            <a:off x="487080" y="181296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3" name="Richtungspfeil 13"/>
          <p:cNvSpPr/>
          <p:nvPr/>
        </p:nvSpPr>
        <p:spPr>
          <a:xfrm>
            <a:off x="491040" y="350100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4" name="Richtungspfeil 14"/>
          <p:cNvSpPr/>
          <p:nvPr/>
        </p:nvSpPr>
        <p:spPr>
          <a:xfrm>
            <a:off x="487080" y="508536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5" name="Rechteck 15"/>
          <p:cNvSpPr/>
          <p:nvPr/>
        </p:nvSpPr>
        <p:spPr>
          <a:xfrm>
            <a:off x="482400" y="1484640"/>
            <a:ext cx="837216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147"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5</a:t>
            </a:r>
            <a:endParaRPr b="0" lang="de-DE" sz="1000" spc="-1" strike="noStrike">
              <a:latin typeface="Times New Roman"/>
            </a:endParaRPr>
          </a:p>
        </p:txBody>
      </p:sp>
      <p:sp>
        <p:nvSpPr>
          <p:cNvPr id="148"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90000"/>
              </a:lnSpc>
              <a:spcAft>
                <a:spcPts val="451"/>
              </a:spcAft>
            </a:pPr>
            <a:r>
              <a:rPr b="0" lang="de-DE" sz="3000" spc="-1" strike="noStrike">
                <a:solidFill>
                  <a:srgbClr val="404040"/>
                </a:solidFill>
                <a:latin typeface="Arial"/>
              </a:rPr>
              <a:t>Überlegungen zur Schulwahl </a:t>
            </a:r>
            <a:endParaRPr b="0" lang="de-DE" sz="3000" spc="-1" strike="noStrike">
              <a:latin typeface="Arial"/>
            </a:endParaRPr>
          </a:p>
        </p:txBody>
      </p:sp>
      <p:sp>
        <p:nvSpPr>
          <p:cNvPr id="149" name="Abgerundetes Rechteck 1"/>
          <p:cNvSpPr/>
          <p:nvPr/>
        </p:nvSpPr>
        <p:spPr>
          <a:xfrm>
            <a:off x="608040" y="2477160"/>
            <a:ext cx="3158640" cy="719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de-DE" sz="2200" spc="-1" strike="noStrike">
                <a:solidFill>
                  <a:srgbClr val="404040"/>
                </a:solidFill>
                <a:latin typeface="Arial"/>
              </a:rPr>
              <a:t>Konzentrationsfähigkeit</a:t>
            </a:r>
            <a:endParaRPr b="0" lang="de-DE" sz="2200" spc="-1" strike="noStrike">
              <a:latin typeface="Arial"/>
            </a:endParaRPr>
          </a:p>
        </p:txBody>
      </p:sp>
      <p:sp>
        <p:nvSpPr>
          <p:cNvPr id="150" name="Abgerundetes Rechteck 6"/>
          <p:cNvSpPr/>
          <p:nvPr/>
        </p:nvSpPr>
        <p:spPr>
          <a:xfrm>
            <a:off x="606600" y="1636560"/>
            <a:ext cx="2314080" cy="719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de-DE" sz="2200" spc="-1" strike="noStrike">
                <a:solidFill>
                  <a:srgbClr val="404040"/>
                </a:solidFill>
                <a:latin typeface="Arial"/>
              </a:rPr>
              <a:t>Begabungsprofil</a:t>
            </a:r>
            <a:endParaRPr b="0" lang="de-DE" sz="2200" spc="-1" strike="noStrike">
              <a:latin typeface="Arial"/>
            </a:endParaRPr>
          </a:p>
        </p:txBody>
      </p:sp>
      <p:sp>
        <p:nvSpPr>
          <p:cNvPr id="151" name="Abgerundetes Rechteck 8"/>
          <p:cNvSpPr/>
          <p:nvPr/>
        </p:nvSpPr>
        <p:spPr>
          <a:xfrm>
            <a:off x="606240" y="4194720"/>
            <a:ext cx="2304000" cy="719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de-DE" sz="2200" spc="-1" strike="noStrike">
                <a:solidFill>
                  <a:srgbClr val="404040"/>
                </a:solidFill>
                <a:latin typeface="Arial"/>
              </a:rPr>
              <a:t>Belastbarkeit</a:t>
            </a:r>
            <a:endParaRPr b="0" lang="de-DE" sz="2200" spc="-1" strike="noStrike">
              <a:latin typeface="Arial"/>
            </a:endParaRPr>
          </a:p>
        </p:txBody>
      </p:sp>
      <p:sp>
        <p:nvSpPr>
          <p:cNvPr id="152" name="Abgerundetes Rechteck 10"/>
          <p:cNvSpPr/>
          <p:nvPr/>
        </p:nvSpPr>
        <p:spPr>
          <a:xfrm>
            <a:off x="606600" y="3376440"/>
            <a:ext cx="2329560" cy="719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de-DE" sz="2200" spc="-1" strike="noStrike">
                <a:solidFill>
                  <a:srgbClr val="404040"/>
                </a:solidFill>
                <a:latin typeface="Arial"/>
              </a:rPr>
              <a:t>Lernmotivation</a:t>
            </a:r>
            <a:endParaRPr b="0" lang="de-DE" sz="2200" spc="-1" strike="noStrike">
              <a:latin typeface="Arial"/>
            </a:endParaRPr>
          </a:p>
        </p:txBody>
      </p:sp>
      <p:sp>
        <p:nvSpPr>
          <p:cNvPr id="153" name="Abgerundetes Rechteck 11"/>
          <p:cNvSpPr/>
          <p:nvPr/>
        </p:nvSpPr>
        <p:spPr>
          <a:xfrm>
            <a:off x="3863880" y="2483280"/>
            <a:ext cx="4975560" cy="71964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p:style>
        <p:txBody>
          <a:bodyPr lIns="90000" rIns="90000" tIns="45000" bIns="45000" anchor="ctr">
            <a:noAutofit/>
          </a:bodyPr>
          <a:p>
            <a:pPr marL="285840" indent="-285480">
              <a:lnSpc>
                <a:spcPct val="100000"/>
              </a:lnSpc>
              <a:buClr>
                <a:srgbClr val="404040"/>
              </a:buClr>
              <a:buFont typeface="Arial"/>
              <a:buChar char="•"/>
            </a:pPr>
            <a:r>
              <a:rPr b="0" lang="de-DE" sz="1600" spc="-1" strike="noStrike">
                <a:solidFill>
                  <a:srgbClr val="404040"/>
                </a:solidFill>
                <a:latin typeface="Arial"/>
              </a:rPr>
              <a:t>Wie gut kann mein Kind sich konzentrieren?</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Kann sich mein Kind in eine Sache vertiefen?</a:t>
            </a:r>
            <a:endParaRPr b="0" lang="de-DE" sz="1600" spc="-1" strike="noStrike">
              <a:latin typeface="Arial"/>
            </a:endParaRPr>
          </a:p>
        </p:txBody>
      </p:sp>
      <p:sp>
        <p:nvSpPr>
          <p:cNvPr id="154" name="Abgerundetes Rechteck 12"/>
          <p:cNvSpPr/>
          <p:nvPr/>
        </p:nvSpPr>
        <p:spPr>
          <a:xfrm>
            <a:off x="3863880" y="3375720"/>
            <a:ext cx="5147640" cy="71964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p:style>
        <p:txBody>
          <a:bodyPr lIns="90000" rIns="90000" tIns="45000" bIns="45000" anchor="ctr">
            <a:noAutofit/>
          </a:bodyPr>
          <a:p>
            <a:pPr marL="285840" indent="-285480">
              <a:lnSpc>
                <a:spcPct val="100000"/>
              </a:lnSpc>
              <a:buClr>
                <a:srgbClr val="404040"/>
              </a:buClr>
              <a:buFont typeface="Arial"/>
              <a:buChar char="•"/>
            </a:pPr>
            <a:r>
              <a:rPr b="0" lang="de-DE" sz="1600" spc="-1" strike="noStrike">
                <a:solidFill>
                  <a:srgbClr val="404040"/>
                </a:solidFill>
                <a:latin typeface="Arial"/>
              </a:rPr>
              <a:t>Welchen Anspruch hat mein Kind an sich selbst?</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Lernt mein Kind gerne?</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Kann mein Kind andere Interessen zurückstellen?</a:t>
            </a:r>
            <a:endParaRPr b="0" lang="de-DE" sz="1600" spc="-1" strike="noStrike">
              <a:latin typeface="Arial"/>
            </a:endParaRPr>
          </a:p>
        </p:txBody>
      </p:sp>
      <p:sp>
        <p:nvSpPr>
          <p:cNvPr id="155" name="Abgerundetes Rechteck 13"/>
          <p:cNvSpPr/>
          <p:nvPr/>
        </p:nvSpPr>
        <p:spPr>
          <a:xfrm>
            <a:off x="3863880" y="1645200"/>
            <a:ext cx="4975560" cy="71964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p:style>
        <p:txBody>
          <a:bodyPr lIns="90000" rIns="90000" tIns="45000" bIns="45000" anchor="ctr">
            <a:noAutofit/>
          </a:bodyPr>
          <a:p>
            <a:pPr marL="285840" indent="-285480">
              <a:lnSpc>
                <a:spcPct val="100000"/>
              </a:lnSpc>
              <a:buClr>
                <a:srgbClr val="404040"/>
              </a:buClr>
              <a:buFont typeface="Arial"/>
              <a:buChar char="•"/>
            </a:pPr>
            <a:r>
              <a:rPr b="0" lang="de-DE" sz="1600" spc="-1" strike="noStrike">
                <a:solidFill>
                  <a:srgbClr val="404040"/>
                </a:solidFill>
                <a:latin typeface="Arial"/>
              </a:rPr>
              <a:t>Welche Stärken/Schwächen hat mein Kind?</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Welche Interessen/Talente/Begabungen hat mein Kind?</a:t>
            </a:r>
            <a:endParaRPr b="0" lang="de-DE" sz="1600" spc="-1" strike="noStrike">
              <a:latin typeface="Arial"/>
            </a:endParaRPr>
          </a:p>
        </p:txBody>
      </p:sp>
      <p:sp>
        <p:nvSpPr>
          <p:cNvPr id="156" name="Abgerundetes Rechteck 14"/>
          <p:cNvSpPr/>
          <p:nvPr/>
        </p:nvSpPr>
        <p:spPr>
          <a:xfrm>
            <a:off x="3863880" y="4194000"/>
            <a:ext cx="4984560" cy="71964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p:style>
        <p:txBody>
          <a:bodyPr lIns="90000" rIns="90000" tIns="45000" bIns="45000" anchor="ctr">
            <a:noAutofit/>
          </a:bodyPr>
          <a:p>
            <a:pPr>
              <a:lnSpc>
                <a:spcPct val="100000"/>
              </a:lnSpc>
            </a:pPr>
            <a:endParaRPr b="0" lang="de-DE" sz="1800" spc="-1" strike="noStrike">
              <a:latin typeface="Arial"/>
            </a:endParaRPr>
          </a:p>
          <a:p>
            <a:pPr>
              <a:lnSpc>
                <a:spcPct val="100000"/>
              </a:lnSpc>
            </a:pPr>
            <a:endParaRPr b="0" lang="de-DE" sz="18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Wie belastbar ist mein Kind? </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Wie geht mein Kind mit Misserfolgen um?</a:t>
            </a:r>
            <a:endParaRPr b="0" lang="de-DE" sz="1600" spc="-1" strike="noStrike">
              <a:latin typeface="Arial"/>
            </a:endParaRPr>
          </a:p>
          <a:p>
            <a:pPr>
              <a:lnSpc>
                <a:spcPct val="100000"/>
              </a:lnSpc>
            </a:pPr>
            <a:endParaRPr b="0" lang="de-DE" sz="1600" spc="-1" strike="noStrike">
              <a:latin typeface="Arial"/>
            </a:endParaRPr>
          </a:p>
          <a:p>
            <a:pPr>
              <a:lnSpc>
                <a:spcPct val="100000"/>
              </a:lnSpc>
            </a:pPr>
            <a:endParaRPr b="0" lang="de-DE" sz="1600" spc="-1" strike="noStrike">
              <a:latin typeface="Arial"/>
            </a:endParaRPr>
          </a:p>
        </p:txBody>
      </p:sp>
      <p:sp>
        <p:nvSpPr>
          <p:cNvPr id="157" name="Abgerundetes Rechteck 15"/>
          <p:cNvSpPr/>
          <p:nvPr/>
        </p:nvSpPr>
        <p:spPr>
          <a:xfrm>
            <a:off x="606240" y="5081760"/>
            <a:ext cx="3024000" cy="719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de-DE" sz="2200" spc="-1" strike="noStrike">
                <a:solidFill>
                  <a:srgbClr val="404040"/>
                </a:solidFill>
                <a:latin typeface="Arial"/>
              </a:rPr>
              <a:t>Soziale Kompetenz</a:t>
            </a:r>
            <a:endParaRPr b="0" lang="de-DE" sz="2200" spc="-1" strike="noStrike">
              <a:latin typeface="Arial"/>
            </a:endParaRPr>
          </a:p>
        </p:txBody>
      </p:sp>
      <p:sp>
        <p:nvSpPr>
          <p:cNvPr id="158" name="Abgerundetes Rechteck 16"/>
          <p:cNvSpPr/>
          <p:nvPr/>
        </p:nvSpPr>
        <p:spPr>
          <a:xfrm>
            <a:off x="3863880" y="5077800"/>
            <a:ext cx="5279760" cy="71964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p:style>
        <p:txBody>
          <a:bodyPr lIns="90000" rIns="90000" tIns="45000" bIns="45000" anchor="ctr">
            <a:noAutofit/>
          </a:bodyPr>
          <a:p>
            <a:pPr marL="285840" indent="-285480">
              <a:lnSpc>
                <a:spcPct val="100000"/>
              </a:lnSpc>
              <a:buClr>
                <a:srgbClr val="404040"/>
              </a:buClr>
              <a:buFont typeface="Arial"/>
              <a:buChar char="•"/>
            </a:pPr>
            <a:r>
              <a:rPr b="0" lang="de-DE" sz="1600" spc="-1" strike="noStrike">
                <a:solidFill>
                  <a:srgbClr val="404040"/>
                </a:solidFill>
                <a:latin typeface="Arial"/>
              </a:rPr>
              <a:t>Wie selbstständig ist mein Kind?</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Kann mein Kind gut mit anderen </a:t>
            </a:r>
            <a:endParaRPr b="0" lang="de-DE" sz="1600" spc="-1" strike="noStrike">
              <a:latin typeface="Arial"/>
            </a:endParaRPr>
          </a:p>
          <a:p>
            <a:pPr>
              <a:lnSpc>
                <a:spcPct val="100000"/>
              </a:lnSpc>
            </a:pPr>
            <a:r>
              <a:rPr b="0" lang="de-DE" sz="1600" spc="-1" strike="noStrike">
                <a:solidFill>
                  <a:srgbClr val="404040"/>
                </a:solidFill>
                <a:latin typeface="Arial"/>
              </a:rPr>
              <a:t>     </a:t>
            </a:r>
            <a:r>
              <a:rPr b="0" lang="de-DE" sz="1600" spc="-1" strike="noStrike">
                <a:solidFill>
                  <a:srgbClr val="404040"/>
                </a:solidFill>
                <a:latin typeface="Arial"/>
              </a:rPr>
              <a:t>zusammenarbeiten?</a:t>
            </a:r>
            <a:endParaRPr b="0" lang="de-DE" sz="1600" spc="-1" strike="noStrike">
              <a:latin typeface="Arial"/>
            </a:endParaRPr>
          </a:p>
        </p:txBody>
      </p:sp>
      <p:sp>
        <p:nvSpPr>
          <p:cNvPr id="159" name="Richtungspfeil 25"/>
          <p:cNvSpPr/>
          <p:nvPr/>
        </p:nvSpPr>
        <p:spPr>
          <a:xfrm>
            <a:off x="487800" y="181044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0" name="Richtungspfeil 26"/>
          <p:cNvSpPr/>
          <p:nvPr/>
        </p:nvSpPr>
        <p:spPr>
          <a:xfrm>
            <a:off x="487800" y="264456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1" name="Richtungspfeil 27"/>
          <p:cNvSpPr/>
          <p:nvPr/>
        </p:nvSpPr>
        <p:spPr>
          <a:xfrm>
            <a:off x="486000" y="353916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2" name="Richtungspfeil 28"/>
          <p:cNvSpPr/>
          <p:nvPr/>
        </p:nvSpPr>
        <p:spPr>
          <a:xfrm>
            <a:off x="486000" y="437256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3" name="Richtungspfeil 29"/>
          <p:cNvSpPr/>
          <p:nvPr/>
        </p:nvSpPr>
        <p:spPr>
          <a:xfrm>
            <a:off x="486000" y="525204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4" name="Rechteck 30"/>
          <p:cNvSpPr/>
          <p:nvPr/>
        </p:nvSpPr>
        <p:spPr>
          <a:xfrm>
            <a:off x="468360" y="1484640"/>
            <a:ext cx="838656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166"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6</a:t>
            </a:r>
            <a:endParaRPr b="0" lang="de-DE" sz="1000" spc="-1" strike="noStrike">
              <a:latin typeface="Times New Roman"/>
            </a:endParaRPr>
          </a:p>
        </p:txBody>
      </p:sp>
      <p:sp>
        <p:nvSpPr>
          <p:cNvPr id="167" name="Inhaltsplatzhalter 6"/>
          <p:cNvSpPr txBox="1"/>
          <p:nvPr/>
        </p:nvSpPr>
        <p:spPr>
          <a:xfrm>
            <a:off x="267120" y="1636560"/>
            <a:ext cx="8496720" cy="4168800"/>
          </a:xfrm>
          <a:prstGeom prst="rect">
            <a:avLst/>
          </a:prstGeom>
          <a:noFill/>
          <a:ln w="9360">
            <a:noFill/>
          </a:ln>
          <a:effectLst>
            <a:outerShdw dist="25560" dir="5400000" blurRad="51480">
              <a:srgbClr val="000000">
                <a:alpha val="40000"/>
              </a:srgbClr>
            </a:outerShdw>
          </a:effectLst>
        </p:spPr>
        <p:txBody>
          <a:bodyPr lIns="432000" rIns="638640" tIns="187560" bIns="113760">
            <a:noAutofit/>
          </a:bodyPr>
          <a:p>
            <a:pPr>
              <a:lnSpc>
                <a:spcPct val="90000"/>
              </a:lnSpc>
              <a:spcAft>
                <a:spcPts val="329"/>
              </a:spcAft>
              <a:tabLst>
                <a:tab algn="l" pos="0"/>
              </a:tabLst>
            </a:pPr>
            <a:r>
              <a:rPr b="0" lang="de-DE" sz="2200" spc="-1" strike="noStrike">
                <a:solidFill>
                  <a:srgbClr val="404040"/>
                </a:solidFill>
                <a:latin typeface="Arial"/>
              </a:rPr>
              <a:t>Allgemein bildende Schulen</a:t>
            </a:r>
            <a:endParaRPr b="0" lang="de-DE" sz="2200" spc="-1" strike="noStrike">
              <a:solidFill>
                <a:srgbClr val="595959"/>
              </a:solidFill>
              <a:latin typeface="Arial"/>
            </a:endParaRPr>
          </a:p>
          <a:p>
            <a:pPr lvl="2" marL="550800" indent="-285480">
              <a:lnSpc>
                <a:spcPct val="100000"/>
              </a:lnSpc>
              <a:spcAft>
                <a:spcPts val="241"/>
              </a:spcAft>
              <a:buClr>
                <a:srgbClr val="ff4040"/>
              </a:buClr>
              <a:buFont typeface="Arial"/>
              <a:buChar char="•"/>
              <a:tabLst>
                <a:tab algn="l" pos="0"/>
              </a:tabLst>
            </a:pPr>
            <a:r>
              <a:rPr b="0" lang="de-DE" sz="1600" spc="-1" strike="noStrike">
                <a:solidFill>
                  <a:srgbClr val="ff4040"/>
                </a:solidFill>
                <a:latin typeface="Arial"/>
              </a:rPr>
              <a:t>Hauptschule/Werkrealschule</a:t>
            </a:r>
            <a:endParaRPr b="0" lang="de-DE" sz="1600" spc="-1" strike="noStrike">
              <a:solidFill>
                <a:srgbClr val="595959"/>
              </a:solidFill>
              <a:latin typeface="Arial"/>
            </a:endParaRPr>
          </a:p>
          <a:p>
            <a:pPr lvl="2" marL="550800" indent="-285480">
              <a:lnSpc>
                <a:spcPct val="100000"/>
              </a:lnSpc>
              <a:spcAft>
                <a:spcPts val="241"/>
              </a:spcAft>
              <a:buClr>
                <a:srgbClr val="ff4040"/>
              </a:buClr>
              <a:buFont typeface="Arial"/>
              <a:buChar char="•"/>
              <a:tabLst>
                <a:tab algn="l" pos="0"/>
              </a:tabLst>
            </a:pPr>
            <a:r>
              <a:rPr b="0" lang="de-DE" sz="1600" spc="-1" strike="noStrike">
                <a:solidFill>
                  <a:srgbClr val="ff4040"/>
                </a:solidFill>
                <a:latin typeface="Arial"/>
              </a:rPr>
              <a:t>Realschule </a:t>
            </a:r>
            <a:r>
              <a:rPr b="0" lang="de-DE" sz="1600" spc="-1" strike="noStrike">
                <a:solidFill>
                  <a:srgbClr val="ff4040"/>
                </a:solidFill>
                <a:latin typeface="Arial"/>
              </a:rPr>
              <a:t>	</a:t>
            </a:r>
            <a:endParaRPr b="0" lang="de-DE" sz="1600" spc="-1" strike="noStrike">
              <a:solidFill>
                <a:srgbClr val="595959"/>
              </a:solidFill>
              <a:latin typeface="Arial"/>
            </a:endParaRPr>
          </a:p>
          <a:p>
            <a:pPr lvl="2" marL="550800" indent="-285480">
              <a:lnSpc>
                <a:spcPct val="100000"/>
              </a:lnSpc>
              <a:spcAft>
                <a:spcPts val="241"/>
              </a:spcAft>
              <a:buClr>
                <a:srgbClr val="ff4040"/>
              </a:buClr>
              <a:buFont typeface="Arial"/>
              <a:buChar char="•"/>
              <a:tabLst>
                <a:tab algn="l" pos="0"/>
              </a:tabLst>
            </a:pPr>
            <a:r>
              <a:rPr b="0" lang="de-DE" sz="1600" spc="-1" strike="noStrike">
                <a:solidFill>
                  <a:srgbClr val="ff4040"/>
                </a:solidFill>
                <a:latin typeface="Arial"/>
              </a:rPr>
              <a:t>Gymnasium</a:t>
            </a:r>
            <a:endParaRPr b="0" lang="de-DE" sz="1600" spc="-1" strike="noStrike">
              <a:solidFill>
                <a:srgbClr val="595959"/>
              </a:solidFill>
              <a:latin typeface="Arial"/>
            </a:endParaRPr>
          </a:p>
          <a:p>
            <a:pPr lvl="2" marL="550800" indent="-285480">
              <a:lnSpc>
                <a:spcPct val="100000"/>
              </a:lnSpc>
              <a:spcAft>
                <a:spcPts val="241"/>
              </a:spcAft>
              <a:buClr>
                <a:srgbClr val="ff4040"/>
              </a:buClr>
              <a:buFont typeface="Arial"/>
              <a:buChar char="•"/>
              <a:tabLst>
                <a:tab algn="l" pos="0"/>
              </a:tabLst>
            </a:pPr>
            <a:r>
              <a:rPr b="0" lang="de-DE" sz="1600" spc="-1" strike="noStrike">
                <a:solidFill>
                  <a:srgbClr val="ff4040"/>
                </a:solidFill>
                <a:latin typeface="Arial"/>
              </a:rPr>
              <a:t>Gemeinschaftsschule </a:t>
            </a:r>
            <a:endParaRPr b="0" lang="de-DE" sz="1600" spc="-1" strike="noStrike">
              <a:solidFill>
                <a:srgbClr val="595959"/>
              </a:solidFill>
              <a:latin typeface="Arial"/>
            </a:endParaRPr>
          </a:p>
          <a:p>
            <a:pPr>
              <a:lnSpc>
                <a:spcPct val="50000"/>
              </a:lnSpc>
              <a:spcAft>
                <a:spcPts val="210"/>
              </a:spcAft>
              <a:tabLst>
                <a:tab algn="l" pos="0"/>
              </a:tabLst>
            </a:pPr>
            <a:endParaRPr b="0" lang="de-DE" sz="1600" spc="-1" strike="noStrike">
              <a:solidFill>
                <a:srgbClr val="595959"/>
              </a:solidFill>
              <a:latin typeface="Arial"/>
            </a:endParaRPr>
          </a:p>
          <a:p>
            <a:pPr>
              <a:lnSpc>
                <a:spcPct val="50000"/>
              </a:lnSpc>
              <a:spcAft>
                <a:spcPts val="210"/>
              </a:spcAft>
              <a:tabLst>
                <a:tab algn="l" pos="0"/>
              </a:tabLst>
            </a:pPr>
            <a:endParaRPr b="0" lang="de-DE" sz="1600" spc="-1" strike="noStrike">
              <a:solidFill>
                <a:srgbClr val="595959"/>
              </a:solidFill>
              <a:latin typeface="Arial"/>
            </a:endParaRPr>
          </a:p>
          <a:p>
            <a:pPr>
              <a:lnSpc>
                <a:spcPct val="50000"/>
              </a:lnSpc>
              <a:spcAft>
                <a:spcPts val="210"/>
              </a:spcAft>
              <a:tabLst>
                <a:tab algn="l" pos="0"/>
              </a:tabLst>
            </a:pPr>
            <a:endParaRPr b="0" lang="de-DE" sz="1600" spc="-1" strike="noStrike">
              <a:solidFill>
                <a:srgbClr val="595959"/>
              </a:solidFill>
              <a:latin typeface="Arial"/>
            </a:endParaRPr>
          </a:p>
          <a:p>
            <a:pPr>
              <a:lnSpc>
                <a:spcPct val="50000"/>
              </a:lnSpc>
              <a:spcAft>
                <a:spcPts val="210"/>
              </a:spcAft>
              <a:tabLst>
                <a:tab algn="l" pos="0"/>
              </a:tabLst>
            </a:pPr>
            <a:endParaRPr b="0" lang="de-DE" sz="1600" spc="-1" strike="noStrike">
              <a:solidFill>
                <a:srgbClr val="595959"/>
              </a:solidFill>
              <a:latin typeface="Arial"/>
            </a:endParaRPr>
          </a:p>
          <a:p>
            <a:pPr>
              <a:lnSpc>
                <a:spcPct val="50000"/>
              </a:lnSpc>
              <a:spcAft>
                <a:spcPts val="210"/>
              </a:spcAft>
              <a:tabLst>
                <a:tab algn="l" pos="0"/>
              </a:tabLst>
            </a:pPr>
            <a:endParaRPr b="0" lang="de-DE" sz="1600" spc="-1" strike="noStrike">
              <a:solidFill>
                <a:srgbClr val="595959"/>
              </a:solidFill>
              <a:latin typeface="Arial"/>
            </a:endParaRPr>
          </a:p>
          <a:p>
            <a:pPr>
              <a:lnSpc>
                <a:spcPct val="100000"/>
              </a:lnSpc>
              <a:spcAft>
                <a:spcPts val="329"/>
              </a:spcAft>
              <a:tabLst>
                <a:tab algn="l" pos="0"/>
              </a:tabLst>
            </a:pPr>
            <a:r>
              <a:rPr b="0" lang="de-DE" sz="2200" spc="-1" strike="noStrike">
                <a:solidFill>
                  <a:srgbClr val="404040"/>
                </a:solidFill>
                <a:latin typeface="Arial"/>
              </a:rPr>
              <a:t>Sonderpädagogisches Beratungs-, Unterstützungs- und </a:t>
            </a:r>
            <a:endParaRPr b="0" lang="de-DE" sz="2200" spc="-1" strike="noStrike">
              <a:solidFill>
                <a:srgbClr val="595959"/>
              </a:solidFill>
              <a:latin typeface="Arial"/>
            </a:endParaRPr>
          </a:p>
          <a:p>
            <a:pPr>
              <a:lnSpc>
                <a:spcPct val="100000"/>
              </a:lnSpc>
              <a:spcAft>
                <a:spcPts val="329"/>
              </a:spcAft>
              <a:tabLst>
                <a:tab algn="l" pos="0"/>
              </a:tabLst>
            </a:pPr>
            <a:r>
              <a:rPr b="0" lang="de-DE" sz="2200" spc="-1" strike="noStrike">
                <a:solidFill>
                  <a:srgbClr val="404040"/>
                </a:solidFill>
                <a:latin typeface="Arial"/>
              </a:rPr>
              <a:t>Bildungsangebot</a:t>
            </a:r>
            <a:endParaRPr b="0" lang="de-DE" sz="2200" spc="-1" strike="noStrike">
              <a:solidFill>
                <a:srgbClr val="595959"/>
              </a:solidFill>
              <a:latin typeface="Arial"/>
            </a:endParaRPr>
          </a:p>
          <a:p>
            <a:pPr>
              <a:lnSpc>
                <a:spcPct val="50000"/>
              </a:lnSpc>
              <a:spcAft>
                <a:spcPts val="210"/>
              </a:spcAft>
              <a:tabLst>
                <a:tab algn="l" pos="0"/>
              </a:tabLst>
            </a:pPr>
            <a:endParaRPr b="0" lang="de-DE" sz="2200" spc="-1" strike="noStrike">
              <a:solidFill>
                <a:srgbClr val="595959"/>
              </a:solidFill>
              <a:latin typeface="Arial"/>
            </a:endParaRPr>
          </a:p>
          <a:p>
            <a:pPr>
              <a:lnSpc>
                <a:spcPct val="90000"/>
              </a:lnSpc>
              <a:spcAft>
                <a:spcPts val="329"/>
              </a:spcAft>
              <a:tabLst>
                <a:tab algn="l" pos="0"/>
              </a:tabLst>
            </a:pPr>
            <a:r>
              <a:rPr b="0" lang="de-DE" sz="2200" spc="-1" strike="noStrike">
                <a:solidFill>
                  <a:srgbClr val="404040"/>
                </a:solidFill>
                <a:latin typeface="Arial"/>
              </a:rPr>
              <a:t>Bildungswege in der Sekundarstufe</a:t>
            </a:r>
            <a:endParaRPr b="0" lang="de-DE" sz="2200" spc="-1" strike="noStrike">
              <a:solidFill>
                <a:srgbClr val="595959"/>
              </a:solidFill>
              <a:latin typeface="Arial"/>
            </a:endParaRPr>
          </a:p>
          <a:p>
            <a:pPr>
              <a:lnSpc>
                <a:spcPct val="90000"/>
              </a:lnSpc>
              <a:spcAft>
                <a:spcPts val="210"/>
              </a:spcAft>
              <a:tabLst>
                <a:tab algn="l" pos="0"/>
              </a:tabLst>
            </a:pPr>
            <a:endParaRPr b="0" lang="de-DE" sz="2200" spc="-1" strike="noStrike">
              <a:solidFill>
                <a:srgbClr val="595959"/>
              </a:solidFill>
              <a:latin typeface="Arial"/>
            </a:endParaRPr>
          </a:p>
          <a:p>
            <a:pPr>
              <a:lnSpc>
                <a:spcPct val="90000"/>
              </a:lnSpc>
              <a:spcAft>
                <a:spcPts val="329"/>
              </a:spcAft>
              <a:tabLst>
                <a:tab algn="l" pos="0"/>
              </a:tabLst>
            </a:pPr>
            <a:r>
              <a:rPr b="0" lang="de-DE" sz="2200" spc="-1" strike="noStrike">
                <a:solidFill>
                  <a:srgbClr val="404040"/>
                </a:solidFill>
                <a:latin typeface="Arial"/>
              </a:rPr>
              <a:t>Berufliche Schulen und Bildungsangebote</a:t>
            </a:r>
            <a:endParaRPr b="0" lang="de-DE" sz="2200" spc="-1" strike="noStrike">
              <a:solidFill>
                <a:srgbClr val="595959"/>
              </a:solidFill>
              <a:latin typeface="Arial"/>
            </a:endParaRPr>
          </a:p>
          <a:p>
            <a:pPr>
              <a:lnSpc>
                <a:spcPct val="90000"/>
              </a:lnSpc>
              <a:spcAft>
                <a:spcPts val="329"/>
              </a:spcAft>
              <a:tabLst>
                <a:tab algn="l" pos="0"/>
              </a:tabLst>
            </a:pPr>
            <a:endParaRPr b="0" lang="de-DE" sz="2200" spc="-1" strike="noStrike">
              <a:solidFill>
                <a:srgbClr val="595959"/>
              </a:solidFill>
              <a:latin typeface="Arial"/>
            </a:endParaRPr>
          </a:p>
          <a:p>
            <a:pPr>
              <a:lnSpc>
                <a:spcPct val="90000"/>
              </a:lnSpc>
              <a:spcAft>
                <a:spcPts val="329"/>
              </a:spcAft>
              <a:tabLst>
                <a:tab algn="l" pos="0"/>
              </a:tabLst>
            </a:pPr>
            <a:endParaRPr b="0" lang="de-DE" sz="2200" spc="-1" strike="noStrike">
              <a:solidFill>
                <a:srgbClr val="595959"/>
              </a:solidFill>
              <a:latin typeface="Arial"/>
            </a:endParaRPr>
          </a:p>
          <a:p>
            <a:pPr>
              <a:lnSpc>
                <a:spcPct val="50000"/>
              </a:lnSpc>
              <a:spcAft>
                <a:spcPts val="360"/>
              </a:spcAft>
              <a:tabLst>
                <a:tab algn="l" pos="0"/>
              </a:tabLst>
            </a:pPr>
            <a:endParaRPr b="0" lang="de-DE" sz="2200" spc="-1" strike="noStrike">
              <a:solidFill>
                <a:srgbClr val="595959"/>
              </a:solidFill>
              <a:latin typeface="Arial"/>
            </a:endParaRPr>
          </a:p>
          <a:p>
            <a:pPr>
              <a:lnSpc>
                <a:spcPct val="90000"/>
              </a:lnSpc>
              <a:spcAft>
                <a:spcPts val="329"/>
              </a:spcAft>
              <a:tabLst>
                <a:tab algn="l" pos="0"/>
              </a:tabLst>
            </a:pPr>
            <a:r>
              <a:rPr b="0" lang="de-DE" sz="2200" spc="-1" strike="noStrike">
                <a:solidFill>
                  <a:srgbClr val="404040"/>
                </a:solidFill>
                <a:latin typeface="Arial"/>
              </a:rPr>
              <a:t> </a:t>
            </a:r>
            <a:endParaRPr b="0" lang="de-DE" sz="2200" spc="-1" strike="noStrike">
              <a:solidFill>
                <a:srgbClr val="595959"/>
              </a:solidFill>
              <a:latin typeface="Arial"/>
            </a:endParaRPr>
          </a:p>
        </p:txBody>
      </p:sp>
      <p:pic>
        <p:nvPicPr>
          <p:cNvPr id="168" name="Picture 3" descr=""/>
          <p:cNvPicPr/>
          <p:nvPr/>
        </p:nvPicPr>
        <p:blipFill>
          <a:blip r:embed="rId1"/>
          <a:srcRect l="0" t="0" r="1826" b="9098"/>
          <a:stretch/>
        </p:blipFill>
        <p:spPr>
          <a:xfrm>
            <a:off x="5793120" y="1340640"/>
            <a:ext cx="3061440" cy="2040840"/>
          </a:xfrm>
          <a:prstGeom prst="rect">
            <a:avLst/>
          </a:prstGeom>
          <a:ln w="0">
            <a:noFill/>
          </a:ln>
        </p:spPr>
      </p:pic>
      <p:sp>
        <p:nvSpPr>
          <p:cNvPr id="169" name="Richtungspfeil 8"/>
          <p:cNvSpPr/>
          <p:nvPr/>
        </p:nvSpPr>
        <p:spPr>
          <a:xfrm>
            <a:off x="491040" y="179100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70" name="Richtungspfeil 9"/>
          <p:cNvSpPr/>
          <p:nvPr/>
        </p:nvSpPr>
        <p:spPr>
          <a:xfrm>
            <a:off x="491040" y="393696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71" name="Richtungspfeil 10"/>
          <p:cNvSpPr/>
          <p:nvPr/>
        </p:nvSpPr>
        <p:spPr>
          <a:xfrm>
            <a:off x="491040" y="481428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72" name="Richtungspfeil 11"/>
          <p:cNvSpPr/>
          <p:nvPr/>
        </p:nvSpPr>
        <p:spPr>
          <a:xfrm>
            <a:off x="491040" y="5401080"/>
            <a:ext cx="11052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73" name="Rechteck 7"/>
          <p:cNvSpPr/>
          <p:nvPr/>
        </p:nvSpPr>
        <p:spPr>
          <a:xfrm>
            <a:off x="467640" y="764640"/>
            <a:ext cx="8387280" cy="64764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100000"/>
              </a:lnSpc>
            </a:pPr>
            <a:r>
              <a:rPr b="0" lang="de-DE" sz="2800" spc="-1" strike="noStrike">
                <a:solidFill>
                  <a:srgbClr val="f4f4f4"/>
                </a:solidFill>
                <a:latin typeface="Arial"/>
              </a:rPr>
              <a:t> </a:t>
            </a:r>
            <a:r>
              <a:rPr b="0" lang="de-DE" sz="2800" spc="-1" strike="noStrike">
                <a:solidFill>
                  <a:srgbClr val="f4f4f4"/>
                </a:solidFill>
                <a:latin typeface="Arial"/>
              </a:rPr>
              <a:t>II. Die weiterführenden Schulen</a:t>
            </a:r>
            <a:endParaRPr b="0" lang="de-DE" sz="2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174" name="Inhaltsplatzhalter 1"/>
          <p:cNvSpPr txBox="1"/>
          <p:nvPr/>
        </p:nvSpPr>
        <p:spPr>
          <a:xfrm>
            <a:off x="484560" y="1748880"/>
            <a:ext cx="5760360" cy="4032000"/>
          </a:xfrm>
          <a:prstGeom prst="rect">
            <a:avLst/>
          </a:prstGeom>
          <a:noFill/>
          <a:ln w="9360">
            <a:noFill/>
          </a:ln>
          <a:effectLst>
            <a:outerShdw dist="25560" dir="5400000" blurRad="51480">
              <a:srgbClr val="000000">
                <a:alpha val="40000"/>
              </a:srgbClr>
            </a:outerShdw>
          </a:effectLst>
        </p:spPr>
        <p:txBody>
          <a:bodyPr lIns="90000" rIns="90000" tIns="45000" bIns="45000">
            <a:noAutofit/>
          </a:bodyPr>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Vermittlung grundlegender und erweiterter </a:t>
            </a:r>
            <a:br/>
            <a:r>
              <a:rPr b="0" lang="de-DE" sz="1600" spc="-1" strike="noStrike">
                <a:solidFill>
                  <a:srgbClr val="404040"/>
                </a:solidFill>
                <a:latin typeface="Arial"/>
              </a:rPr>
              <a:t>allgemeiner Bildung</a:t>
            </a: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Orientierung an lebensnahen Sachverhalten und Aufgabenstellungen</a:t>
            </a: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besondere Förderung praktischer Begabungen, </a:t>
            </a:r>
            <a:br/>
            <a:r>
              <a:rPr b="0" lang="de-DE" sz="1600" spc="-1" strike="noStrike">
                <a:solidFill>
                  <a:srgbClr val="404040"/>
                </a:solidFill>
                <a:latin typeface="Arial"/>
              </a:rPr>
              <a:t>Neigungen und Leistungen</a:t>
            </a: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stark berufsbezogenes Profil und intensive Berufswegeplanung ab Klasse 5</a:t>
            </a: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gezielte Vorbereitung auf einen reibungslosen Übergang in die duale Ausbildung bzw. in eine weiterführende berufliche Schule.</a:t>
            </a:r>
            <a:endParaRPr b="0" lang="de-DE" sz="1600" spc="-1" strike="noStrike">
              <a:solidFill>
                <a:srgbClr val="595959"/>
              </a:solidFill>
              <a:latin typeface="Arial"/>
            </a:endParaRPr>
          </a:p>
        </p:txBody>
      </p:sp>
      <p:sp>
        <p:nvSpPr>
          <p:cNvPr id="175"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176"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7 </a:t>
            </a:r>
            <a:endParaRPr b="0" lang="de-DE" sz="1000" spc="-1" strike="noStrike">
              <a:latin typeface="Times New Roman"/>
            </a:endParaRPr>
          </a:p>
        </p:txBody>
      </p:sp>
      <p:sp>
        <p:nvSpPr>
          <p:cNvPr id="177"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Die Haupt-/Werkrealschule</a:t>
            </a:r>
            <a:endParaRPr b="0" lang="de-DE" sz="3000" spc="-1" strike="noStrike">
              <a:latin typeface="Arial"/>
            </a:endParaRPr>
          </a:p>
        </p:txBody>
      </p:sp>
      <p:pic>
        <p:nvPicPr>
          <p:cNvPr id="178" name="Bild 3" descr="Foto Folie 7.jpg"/>
          <p:cNvPicPr/>
          <p:nvPr/>
        </p:nvPicPr>
        <p:blipFill>
          <a:blip r:embed="rId1"/>
          <a:srcRect l="0" t="0" r="-234" b="-1242"/>
          <a:stretch/>
        </p:blipFill>
        <p:spPr>
          <a:xfrm>
            <a:off x="5775480" y="1484640"/>
            <a:ext cx="3081960" cy="2054520"/>
          </a:xfrm>
          <a:prstGeom prst="rect">
            <a:avLst/>
          </a:prstGeom>
          <a:ln w="0">
            <a:noFill/>
          </a:ln>
        </p:spPr>
      </p:pic>
      <p:sp>
        <p:nvSpPr>
          <p:cNvPr id="179" name="Rechteck 1"/>
          <p:cNvSpPr/>
          <p:nvPr/>
        </p:nvSpPr>
        <p:spPr>
          <a:xfrm>
            <a:off x="467640" y="1484640"/>
            <a:ext cx="83872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Rechteck 3"/>
          <p:cNvSpPr/>
          <p:nvPr/>
        </p:nvSpPr>
        <p:spPr>
          <a:xfrm>
            <a:off x="478080" y="4379400"/>
            <a:ext cx="8376480" cy="287640"/>
          </a:xfrm>
          <a:prstGeom prst="rect">
            <a:avLst/>
          </a:prstGeom>
          <a:solidFill>
            <a:schemeClr val="accent3">
              <a:lumMod val="60000"/>
              <a:lumOff val="4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1" name="Rechteck 12"/>
          <p:cNvSpPr/>
          <p:nvPr/>
        </p:nvSpPr>
        <p:spPr>
          <a:xfrm>
            <a:off x="478080" y="4739400"/>
            <a:ext cx="8376480" cy="287640"/>
          </a:xfrm>
          <a:prstGeom prst="rect">
            <a:avLst/>
          </a:prstGeom>
          <a:solidFill>
            <a:schemeClr val="accent4">
              <a:lumMod val="40000"/>
              <a:lumOff val="6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2" name="Rechteck 13"/>
          <p:cNvSpPr/>
          <p:nvPr/>
        </p:nvSpPr>
        <p:spPr>
          <a:xfrm>
            <a:off x="478080" y="5099400"/>
            <a:ext cx="8376480" cy="287640"/>
          </a:xfrm>
          <a:prstGeom prst="rect">
            <a:avLst/>
          </a:prstGeom>
          <a:solidFill>
            <a:schemeClr val="accent3">
              <a:lumMod val="20000"/>
              <a:lumOff val="8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3"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184"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8</a:t>
            </a:r>
            <a:endParaRPr b="0" lang="de-DE" sz="1000" spc="-1" strike="noStrike">
              <a:latin typeface="Times New Roman"/>
            </a:endParaRPr>
          </a:p>
        </p:txBody>
      </p:sp>
      <p:sp>
        <p:nvSpPr>
          <p:cNvPr id="185" name="Inhaltsplatzhalter 1"/>
          <p:cNvSpPr txBox="1"/>
          <p:nvPr/>
        </p:nvSpPr>
        <p:spPr>
          <a:xfrm>
            <a:off x="478080" y="1760760"/>
            <a:ext cx="4320000" cy="2448000"/>
          </a:xfrm>
          <a:prstGeom prst="rect">
            <a:avLst/>
          </a:prstGeom>
          <a:noFill/>
          <a:ln w="9360">
            <a:noFill/>
          </a:ln>
          <a:effectLst>
            <a:outerShdw dist="25560" dir="5400000" blurRad="51480">
              <a:srgbClr val="000000">
                <a:alpha val="40000"/>
              </a:srgbClr>
            </a:outerShdw>
          </a:effectLst>
        </p:spPr>
        <p:txBody>
          <a:bodyPr lIns="90000" rIns="540000" tIns="45000" bIns="45000">
            <a:noAutofit/>
          </a:bodyPr>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intensive individuelle Förderung in allen Klassenstufen</a:t>
            </a: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gezielte Förderangebote ab Klasse 5</a:t>
            </a: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marL="365760" indent="-255600">
              <a:lnSpc>
                <a:spcPct val="100000"/>
              </a:lnSpc>
              <a:spcBef>
                <a:spcPts val="300"/>
              </a:spcBef>
              <a:buClr>
                <a:srgbClr val="595959"/>
              </a:buClr>
              <a:buFont typeface="Arial"/>
              <a:buChar char="•"/>
            </a:pPr>
            <a:r>
              <a:rPr b="0" lang="de-DE" sz="1600" spc="-1" strike="noStrike">
                <a:solidFill>
                  <a:srgbClr val="404040"/>
                </a:solidFill>
                <a:latin typeface="Arial"/>
              </a:rPr>
              <a:t>Unterstützung</a:t>
            </a:r>
            <a:r>
              <a:rPr b="0" lang="de-DE" sz="1600" spc="-1" strike="noStrike">
                <a:solidFill>
                  <a:srgbClr val="ff0000"/>
                </a:solidFill>
                <a:latin typeface="Arial"/>
              </a:rPr>
              <a:t> </a:t>
            </a:r>
            <a:r>
              <a:rPr b="0" lang="de-DE" sz="1600" spc="-1" strike="noStrike">
                <a:solidFill>
                  <a:srgbClr val="404040"/>
                </a:solidFill>
                <a:latin typeface="Arial"/>
              </a:rPr>
              <a:t>durch Pädagogische Assistentinnen und Assistenten</a:t>
            </a: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a:p>
            <a:pPr>
              <a:lnSpc>
                <a:spcPct val="100000"/>
              </a:lnSpc>
              <a:spcBef>
                <a:spcPts val="300"/>
              </a:spcBef>
            </a:pPr>
            <a:endParaRPr b="0" lang="de-DE" sz="1600" spc="-1" strike="noStrike">
              <a:solidFill>
                <a:srgbClr val="595959"/>
              </a:solidFill>
              <a:latin typeface="Arial"/>
            </a:endParaRPr>
          </a:p>
        </p:txBody>
      </p:sp>
      <p:sp>
        <p:nvSpPr>
          <p:cNvPr id="186"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Die Haupt-/Werkrealschule</a:t>
            </a:r>
            <a:endParaRPr b="0" lang="de-DE" sz="3000" spc="-1" strike="noStrike">
              <a:latin typeface="Arial"/>
            </a:endParaRPr>
          </a:p>
        </p:txBody>
      </p:sp>
      <p:sp>
        <p:nvSpPr>
          <p:cNvPr id="187" name="Abgerundetes Rechteck 9"/>
          <p:cNvSpPr/>
          <p:nvPr/>
        </p:nvSpPr>
        <p:spPr>
          <a:xfrm>
            <a:off x="5849640" y="1753200"/>
            <a:ext cx="2970720" cy="151164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oAutofit/>
          </a:bodyPr>
          <a:p>
            <a:pPr>
              <a:lnSpc>
                <a:spcPct val="100000"/>
              </a:lnSpc>
            </a:pPr>
            <a:r>
              <a:rPr b="0" lang="de-DE" sz="1600" spc="-1" strike="noStrike">
                <a:solidFill>
                  <a:srgbClr val="404040"/>
                </a:solidFill>
                <a:latin typeface="Arial"/>
              </a:rPr>
              <a:t>Wahlpflichtfächer ab Klasse 7</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Technik</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Alltagskultur, Ernährung, Soziales (AES) </a:t>
            </a:r>
            <a:endParaRPr b="0" lang="de-DE" sz="1600" spc="-1" strike="noStrike">
              <a:latin typeface="Arial"/>
            </a:endParaRPr>
          </a:p>
        </p:txBody>
      </p:sp>
      <p:graphicFrame>
        <p:nvGraphicFramePr>
          <p:cNvPr id="188" name="Tabelle 10"/>
          <p:cNvGraphicFramePr/>
          <p:nvPr/>
        </p:nvGraphicFramePr>
        <p:xfrm>
          <a:off x="619920" y="4379400"/>
          <a:ext cx="7763400" cy="686160"/>
        </p:xfrm>
        <a:graphic>
          <a:graphicData uri="http://schemas.openxmlformats.org/drawingml/2006/table">
            <a:tbl>
              <a:tblPr/>
              <a:tblGrid>
                <a:gridCol w="1293840"/>
                <a:gridCol w="6469560"/>
              </a:tblGrid>
              <a:tr h="317520">
                <a:tc gridSpan="2">
                  <a:txBody>
                    <a:bodyPr>
                      <a:noAutofit/>
                    </a:bodyPr>
                    <a:p>
                      <a:pPr>
                        <a:lnSpc>
                          <a:spcPct val="100000"/>
                        </a:lnSpc>
                      </a:pPr>
                      <a:r>
                        <a:rPr b="1" lang="de-DE" sz="1600" spc="-1" strike="noStrike">
                          <a:solidFill>
                            <a:srgbClr val="404040"/>
                          </a:solidFill>
                          <a:latin typeface="Arial"/>
                        </a:rPr>
                        <a:t>Mögliche Abschlüsse </a:t>
                      </a:r>
                      <a:endParaRPr b="0" lang="de-DE" sz="1600" spc="-1" strike="noStrike">
                        <a:latin typeface="Arial"/>
                      </a:endParaRPr>
                    </a:p>
                  </a:txBody>
                  <a:tcPr marL="91440" marR="91440">
                    <a:noFill/>
                  </a:tcPr>
                </a:tc>
                <a:tc hMerge="1">
                  <a:tcPr marL="90000" marR="90000">
                    <a:solidFill>
                      <a:srgbClr val="729fcf"/>
                    </a:solidFill>
                  </a:tcPr>
                </a:tc>
              </a:tr>
              <a:tr h="317520">
                <a:tc>
                  <a:txBody>
                    <a:bodyPr>
                      <a:noAutofit/>
                    </a:bodyPr>
                    <a:p>
                      <a:pPr>
                        <a:lnSpc>
                          <a:spcPct val="100000"/>
                        </a:lnSpc>
                        <a:spcBef>
                          <a:spcPts val="300"/>
                        </a:spcBef>
                        <a:tabLst>
                          <a:tab algn="l" pos="0"/>
                        </a:tabLst>
                      </a:pPr>
                      <a:r>
                        <a:rPr b="0" lang="de-DE" sz="1600" spc="-1" strike="noStrike">
                          <a:solidFill>
                            <a:srgbClr val="404040"/>
                          </a:solidFill>
                          <a:latin typeface="Arial"/>
                        </a:rPr>
                        <a:t>Klasse 9/10</a:t>
                      </a:r>
                      <a:endParaRPr b="0" lang="de-DE" sz="1600" spc="-1" strike="noStrike">
                        <a:latin typeface="Arial"/>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Hauptschulabschluss</a:t>
                      </a:r>
                      <a:endParaRPr b="0" lang="de-DE" sz="1600" spc="-1" strike="noStrike">
                        <a:latin typeface="Arial"/>
                      </a:endParaRPr>
                    </a:p>
                  </a:txBody>
                  <a:tcPr marL="91440" marR="91440">
                    <a:noFill/>
                  </a:tcPr>
                </a:tc>
              </a:tr>
              <a:tr h="317520">
                <a:tc>
                  <a:txBody>
                    <a:bodyPr>
                      <a:noAutofit/>
                    </a:bodyPr>
                    <a:p>
                      <a:pPr>
                        <a:lnSpc>
                          <a:spcPct val="100000"/>
                        </a:lnSpc>
                      </a:pPr>
                      <a:r>
                        <a:rPr b="0" lang="de-DE" sz="1600" spc="-1" strike="noStrike">
                          <a:solidFill>
                            <a:srgbClr val="404040"/>
                          </a:solidFill>
                          <a:latin typeface="Arial"/>
                        </a:rPr>
                        <a:t>Klasse 10</a:t>
                      </a:r>
                      <a:endParaRPr b="0" lang="de-DE" sz="1600" spc="-1" strike="noStrike">
                        <a:latin typeface="Arial"/>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Werkrealschulabschluss (Mittlerer Bildungsabschluss)</a:t>
                      </a:r>
                      <a:endParaRPr b="0" lang="de-DE" sz="1600" spc="-1" strike="noStrike">
                        <a:latin typeface="Arial"/>
                      </a:endParaRPr>
                    </a:p>
                  </a:txBody>
                  <a:tcPr marL="91440" marR="91440">
                    <a:noFill/>
                  </a:tcPr>
                </a:tc>
              </a:tr>
            </a:tbl>
          </a:graphicData>
        </a:graphic>
      </p:graphicFrame>
      <p:sp>
        <p:nvSpPr>
          <p:cNvPr id="189" name="Rechteck 11"/>
          <p:cNvSpPr/>
          <p:nvPr/>
        </p:nvSpPr>
        <p:spPr>
          <a:xfrm>
            <a:off x="468360" y="1484640"/>
            <a:ext cx="838656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90" name="Richtungspfeil 14"/>
          <p:cNvSpPr/>
          <p:nvPr/>
        </p:nvSpPr>
        <p:spPr>
          <a:xfrm>
            <a:off x="5781240" y="1740600"/>
            <a:ext cx="9540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91" name="Abgerundetes Rechteck 15"/>
          <p:cNvSpPr/>
          <p:nvPr/>
        </p:nvSpPr>
        <p:spPr>
          <a:xfrm>
            <a:off x="5859720" y="2867040"/>
            <a:ext cx="3391200" cy="151164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oAutofit/>
          </a:bodyPr>
          <a:p>
            <a:pPr>
              <a:lnSpc>
                <a:spcPct val="100000"/>
              </a:lnSpc>
            </a:pPr>
            <a:r>
              <a:rPr b="0" lang="de-DE" sz="1600" spc="-1" strike="noStrike">
                <a:solidFill>
                  <a:srgbClr val="404040"/>
                </a:solidFill>
                <a:latin typeface="Arial"/>
              </a:rPr>
              <a:t>Wahlfach Informatik ab Klasse 8 </a:t>
            </a:r>
            <a:endParaRPr b="0" lang="de-DE" sz="1600" spc="-1" strike="noStrike">
              <a:latin typeface="Arial"/>
            </a:endParaRPr>
          </a:p>
        </p:txBody>
      </p:sp>
      <p:sp>
        <p:nvSpPr>
          <p:cNvPr id="192" name="Richtungspfeil 16"/>
          <p:cNvSpPr/>
          <p:nvPr/>
        </p:nvSpPr>
        <p:spPr>
          <a:xfrm>
            <a:off x="5791320" y="2850120"/>
            <a:ext cx="95400" cy="380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Abgerundetes Rechteck 19"/>
          <p:cNvSpPr/>
          <p:nvPr/>
        </p:nvSpPr>
        <p:spPr>
          <a:xfrm>
            <a:off x="1683360" y="2673720"/>
            <a:ext cx="5950080" cy="1730880"/>
          </a:xfrm>
          <a:prstGeom prst="roundRect">
            <a:avLst>
              <a:gd name="adj" fmla="val 0"/>
            </a:avLst>
          </a:prstGeom>
          <a:solidFill>
            <a:schemeClr val="accent3">
              <a:lumMod val="40000"/>
              <a:lumOff val="60000"/>
            </a:schemeClr>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94" name="Fußzeilenplatzhalter 2"/>
          <p:cNvSpPr txBox="1"/>
          <p:nvPr/>
        </p:nvSpPr>
        <p:spPr>
          <a:xfrm>
            <a:off x="467640" y="5949360"/>
            <a:ext cx="1212480" cy="359640"/>
          </a:xfrm>
          <a:prstGeom prst="rect">
            <a:avLst/>
          </a:prstGeom>
          <a:noFill/>
          <a:ln w="0">
            <a:noFill/>
          </a:ln>
        </p:spPr>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Times New Roman"/>
            </a:endParaRPr>
          </a:p>
        </p:txBody>
      </p:sp>
      <p:sp>
        <p:nvSpPr>
          <p:cNvPr id="195" name="Datumsplatzhalter 4"/>
          <p:cNvSpPr txBox="1"/>
          <p:nvPr/>
        </p:nvSpPr>
        <p:spPr>
          <a:xfrm>
            <a:off x="7812360" y="5949360"/>
            <a:ext cx="886320" cy="359640"/>
          </a:xfrm>
          <a:prstGeom prst="rect">
            <a:avLst/>
          </a:prstGeom>
          <a:noFill/>
          <a:ln w="0">
            <a:noFill/>
          </a:ln>
        </p:spPr>
        <p:txBody>
          <a:bodyPr lIns="90000" rIns="90000" tIns="45000" bIns="45000">
            <a:noAutofit/>
          </a:bodyPr>
          <a:p>
            <a:pPr algn="r">
              <a:lnSpc>
                <a:spcPct val="100000"/>
              </a:lnSpc>
            </a:pPr>
            <a:r>
              <a:rPr b="0" lang="de-DE" sz="1000" spc="-1" strike="noStrike">
                <a:solidFill>
                  <a:srgbClr val="323232"/>
                </a:solidFill>
                <a:latin typeface="Arial"/>
              </a:rPr>
              <a:t>Folie 9</a:t>
            </a:r>
            <a:endParaRPr b="0" lang="de-DE" sz="1000" spc="-1" strike="noStrike">
              <a:latin typeface="Times New Roman"/>
            </a:endParaRPr>
          </a:p>
          <a:p>
            <a:pPr algn="r">
              <a:lnSpc>
                <a:spcPct val="100000"/>
              </a:lnSpc>
            </a:pPr>
            <a:endParaRPr b="0" lang="de-DE" sz="1000" spc="-1" strike="noStrike">
              <a:latin typeface="Times New Roman"/>
            </a:endParaRPr>
          </a:p>
        </p:txBody>
      </p:sp>
      <p:sp>
        <p:nvSpPr>
          <p:cNvPr id="196" name="Abgerundetes Rechteck 12"/>
          <p:cNvSpPr/>
          <p:nvPr/>
        </p:nvSpPr>
        <p:spPr>
          <a:xfrm>
            <a:off x="2273040" y="2738160"/>
            <a:ext cx="4987800" cy="1007640"/>
          </a:xfrm>
          <a:prstGeom prst="roundRect">
            <a:avLst>
              <a:gd name="adj" fmla="val 775"/>
            </a:avLst>
          </a:prstGeom>
          <a:solidFill>
            <a:schemeClr val="accent5">
              <a:lumMod val="40000"/>
              <a:lumOff val="60000"/>
            </a:schemeClr>
          </a:solidFill>
          <a:ln>
            <a:noFill/>
          </a:ln>
          <a:effectLst>
            <a:outerShdw algn="tl" blurRad="50760" dir="2700000" dist="37674"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nSpc>
                <a:spcPct val="120000"/>
              </a:lnSpc>
            </a:pPr>
            <a:r>
              <a:rPr b="0" lang="de-DE" sz="1600" spc="-1" strike="noStrike">
                <a:solidFill>
                  <a:srgbClr val="404040"/>
                </a:solidFill>
                <a:latin typeface="Arial"/>
              </a:rPr>
              <a:t>Wahlpflichtfächer ab Klasse 7</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Technik</a:t>
            </a:r>
            <a:endParaRPr b="0" lang="de-DE" sz="1600" spc="-1" strike="noStrike">
              <a:latin typeface="Arial"/>
            </a:endParaRPr>
          </a:p>
          <a:p>
            <a:pPr marL="285840" indent="-285480">
              <a:lnSpc>
                <a:spcPct val="100000"/>
              </a:lnSpc>
              <a:buClr>
                <a:srgbClr val="404040"/>
              </a:buClr>
              <a:buFont typeface="Arial"/>
              <a:buChar char="•"/>
            </a:pPr>
            <a:r>
              <a:rPr b="0" lang="de-DE" sz="1600" spc="-1" strike="noStrike">
                <a:solidFill>
                  <a:srgbClr val="404040"/>
                </a:solidFill>
                <a:latin typeface="Arial"/>
              </a:rPr>
              <a:t>Alltagskultur, Ernährung, Soziales (AES</a:t>
            </a:r>
            <a:r>
              <a:rPr b="0" lang="de-DE" sz="1600" spc="-1" strike="noStrike">
                <a:solidFill>
                  <a:srgbClr val="404040"/>
                </a:solidFill>
                <a:latin typeface="Garamond"/>
              </a:rPr>
              <a:t>)</a:t>
            </a:r>
            <a:endParaRPr b="0" lang="de-DE" sz="1600" spc="-1" strike="noStrike">
              <a:latin typeface="Arial"/>
            </a:endParaRPr>
          </a:p>
        </p:txBody>
      </p:sp>
      <p:sp>
        <p:nvSpPr>
          <p:cNvPr id="197" name="Abgerundetes Rechteck 14"/>
          <p:cNvSpPr/>
          <p:nvPr/>
        </p:nvSpPr>
        <p:spPr>
          <a:xfrm>
            <a:off x="2273040" y="3851280"/>
            <a:ext cx="4987800" cy="448560"/>
          </a:xfrm>
          <a:prstGeom prst="roundRect">
            <a:avLst>
              <a:gd name="adj" fmla="val 775"/>
            </a:avLst>
          </a:prstGeom>
          <a:solidFill>
            <a:schemeClr val="accent5">
              <a:lumMod val="40000"/>
              <a:lumOff val="60000"/>
            </a:schemeClr>
          </a:solidFill>
          <a:ln>
            <a:noFill/>
          </a:ln>
          <a:effectLst>
            <a:outerShdw algn="tl" blurRad="50760" dir="2700000" dist="37674"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nSpc>
                <a:spcPct val="120000"/>
              </a:lnSpc>
            </a:pPr>
            <a:r>
              <a:rPr b="0" lang="de-DE" sz="1600" spc="-1" strike="noStrike">
                <a:solidFill>
                  <a:srgbClr val="404040"/>
                </a:solidFill>
                <a:latin typeface="Arial"/>
              </a:rPr>
              <a:t>Wahlfach Informatik ab Klasse 8</a:t>
            </a:r>
            <a:endParaRPr b="0" lang="de-DE" sz="1600" spc="-1" strike="noStrike">
              <a:latin typeface="Arial"/>
            </a:endParaRPr>
          </a:p>
        </p:txBody>
      </p:sp>
      <p:sp>
        <p:nvSpPr>
          <p:cNvPr id="198" name="Rechteck 1"/>
          <p:cNvSpPr/>
          <p:nvPr/>
        </p:nvSpPr>
        <p:spPr>
          <a:xfrm>
            <a:off x="352080" y="1807200"/>
            <a:ext cx="42822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1800" spc="-1" strike="noStrike">
                <a:solidFill>
                  <a:srgbClr val="000000"/>
                </a:solidFill>
                <a:latin typeface="Georgia"/>
              </a:rPr>
              <a:t>Wahlpflichtfächer/Wahlfach Informatik </a:t>
            </a:r>
            <a:endParaRPr b="0" lang="de-DE" sz="1800" spc="-1" strike="noStrike">
              <a:latin typeface="Arial"/>
            </a:endParaRPr>
          </a:p>
        </p:txBody>
      </p:sp>
      <p:sp>
        <p:nvSpPr>
          <p:cNvPr id="199" name="Titel 3"/>
          <p:cNvSpPr/>
          <p:nvPr/>
        </p:nvSpPr>
        <p:spPr>
          <a:xfrm>
            <a:off x="457200" y="561960"/>
            <a:ext cx="8229240" cy="7063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Die Haupt-/Werkrealschule</a:t>
            </a:r>
            <a:endParaRPr b="0" lang="de-DE" sz="3000" spc="-1" strike="noStrike">
              <a:latin typeface="Arial"/>
            </a:endParaRPr>
          </a:p>
        </p:txBody>
      </p:sp>
      <p:sp>
        <p:nvSpPr>
          <p:cNvPr id="200" name="Rechteck 10"/>
          <p:cNvSpPr/>
          <p:nvPr/>
        </p:nvSpPr>
        <p:spPr>
          <a:xfrm>
            <a:off x="467640" y="1484640"/>
            <a:ext cx="8387280" cy="4536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LibreOffice/7.1.2.2$Windows_X86_64 LibreOffice_project/8a45595d069ef5570103caea1b71cc9d82b2aae4</Application>
  <AppVersion>15.0000</AppVersion>
  <Words>5992</Words>
  <Paragraphs>780</Paragraphs>
  <Company>IZLBW</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2014-03-18T09:41:04Z</dcterms:created>
  <dc:creator>Schock, Kai (KM)</dc:creator>
  <dc:description/>
  <dc:language>de-DE</dc:language>
  <cp:lastModifiedBy>Hesse, Maria (KM)</cp:lastModifiedBy>
  <cp:lastPrinted>2020-10-07T11:30:21Z</cp:lastPrinted>
  <dcterms:modified xsi:type="dcterms:W3CDTF">2020-11-02T15:59:23Z</dcterms:modified>
  <cp:revision>765</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30</vt:i4>
  </property>
  <property fmtid="{D5CDD505-2E9C-101B-9397-08002B2CF9AE}" pid="3" name="PresentationFormat">
    <vt:lpwstr>Bildschirmpräsentation (4:3)</vt:lpwstr>
  </property>
  <property fmtid="{D5CDD505-2E9C-101B-9397-08002B2CF9AE}" pid="4" name="Slides">
    <vt:i4>30</vt:i4>
  </property>
</Properties>
</file>